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73" r:id="rId2"/>
    <p:sldId id="409" r:id="rId3"/>
    <p:sldId id="410" r:id="rId4"/>
    <p:sldId id="411" r:id="rId5"/>
    <p:sldId id="372" r:id="rId6"/>
    <p:sldId id="370" r:id="rId7"/>
    <p:sldId id="371" r:id="rId8"/>
    <p:sldId id="374" r:id="rId9"/>
    <p:sldId id="375" r:id="rId10"/>
    <p:sldId id="376" r:id="rId11"/>
    <p:sldId id="377" r:id="rId12"/>
    <p:sldId id="378" r:id="rId13"/>
    <p:sldId id="379" r:id="rId14"/>
    <p:sldId id="380" r:id="rId15"/>
    <p:sldId id="381" r:id="rId16"/>
    <p:sldId id="382" r:id="rId17"/>
    <p:sldId id="384" r:id="rId18"/>
    <p:sldId id="401" r:id="rId19"/>
    <p:sldId id="398" r:id="rId20"/>
    <p:sldId id="400" r:id="rId21"/>
    <p:sldId id="399" r:id="rId22"/>
    <p:sldId id="402" r:id="rId23"/>
    <p:sldId id="403" r:id="rId24"/>
    <p:sldId id="404" r:id="rId25"/>
    <p:sldId id="405" r:id="rId26"/>
    <p:sldId id="406" r:id="rId27"/>
    <p:sldId id="407" r:id="rId28"/>
    <p:sldId id="386" r:id="rId29"/>
    <p:sldId id="389" r:id="rId30"/>
    <p:sldId id="387" r:id="rId31"/>
    <p:sldId id="390" r:id="rId32"/>
    <p:sldId id="391" r:id="rId33"/>
    <p:sldId id="392" r:id="rId34"/>
    <p:sldId id="394" r:id="rId35"/>
    <p:sldId id="395" r:id="rId36"/>
    <p:sldId id="396" r:id="rId37"/>
    <p:sldId id="397" r:id="rId38"/>
    <p:sldId id="408" r:id="rId39"/>
    <p:sldId id="334" r:id="rId40"/>
    <p:sldId id="364" r:id="rId41"/>
    <p:sldId id="363" r:id="rId42"/>
    <p:sldId id="365" r:id="rId43"/>
    <p:sldId id="366" r:id="rId44"/>
    <p:sldId id="367" r:id="rId45"/>
    <p:sldId id="368" r:id="rId46"/>
    <p:sldId id="369" r:id="rId47"/>
    <p:sldId id="414" r:id="rId48"/>
    <p:sldId id="415" r:id="rId49"/>
    <p:sldId id="416" r:id="rId50"/>
    <p:sldId id="412" r:id="rId51"/>
    <p:sldId id="413" r:id="rId52"/>
  </p:sldIdLst>
  <p:sldSz cx="9144000" cy="6858000" type="screen4x3"/>
  <p:notesSz cx="6808788" cy="98234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Тальвинская Ольга Васильевна" initials="ТОВ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58" autoAdjust="0"/>
  </p:normalViewPr>
  <p:slideViewPr>
    <p:cSldViewPr>
      <p:cViewPr varScale="1">
        <p:scale>
          <a:sx n="67" d="100"/>
          <a:sy n="67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210981823993311E-2"/>
          <c:y val="0.11957929149308054"/>
          <c:w val="0.94966087347386063"/>
          <c:h val="0.7765054930254341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  <c:invertIfNegative val="0"/>
          <c:dPt>
            <c:idx val="2"/>
            <c:invertIfNegative val="0"/>
            <c:bubble3D val="0"/>
            <c:spPr>
              <a:pattFill prst="wdUpDiag">
                <a:fgClr>
                  <a:srgbClr val="0070C0"/>
                </a:fgClr>
                <a:bgClr>
                  <a:schemeClr val="bg1"/>
                </a:bgClr>
              </a:pattFill>
              <a:ln>
                <a:solidFill>
                  <a:srgbClr val="0070C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390-4BA3-992B-B155C45D3704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accent1"/>
                </a:fgClr>
                <a:bgClr>
                  <a:prstClr val="white"/>
                </a:bgClr>
              </a:pattFill>
              <a:ln>
                <a:solidFill>
                  <a:srgbClr val="0070C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390-4BA3-992B-B155C45D3704}"/>
              </c:ext>
            </c:extLst>
          </c:dPt>
          <c:dPt>
            <c:idx val="4"/>
            <c:invertIfNegative val="0"/>
            <c:bubble3D val="0"/>
            <c:spPr>
              <a:pattFill prst="wdUpDiag">
                <a:fgClr>
                  <a:schemeClr val="accent1"/>
                </a:fgClr>
                <a:bgClr>
                  <a:prstClr val="white"/>
                </a:bgClr>
              </a:pattFill>
              <a:ln>
                <a:solidFill>
                  <a:srgbClr val="0070C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390-4BA3-992B-B155C45D370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 (план)</c:v>
                </c:pt>
                <c:pt idx="3">
                  <c:v>2018 (план)</c:v>
                </c:pt>
                <c:pt idx="4">
                  <c:v>2021 (план)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 formatCode="#,##0.0">
                  <c:v>74.599999999999994</c:v>
                </c:pt>
                <c:pt idx="1">
                  <c:v>74.8</c:v>
                </c:pt>
                <c:pt idx="2">
                  <c:v>75</c:v>
                </c:pt>
                <c:pt idx="3">
                  <c:v>75.2</c:v>
                </c:pt>
                <c:pt idx="4">
                  <c:v>75.5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390-4BA3-992B-B155C45D37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281472"/>
        <c:axId val="174283008"/>
      </c:barChart>
      <c:catAx>
        <c:axId val="174281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baseline="0">
                <a:solidFill>
                  <a:schemeClr val="tx1"/>
                </a:solidFill>
              </a:defRPr>
            </a:pPr>
            <a:endParaRPr lang="ru-RU"/>
          </a:p>
        </c:txPr>
        <c:crossAx val="174283008"/>
        <c:crosses val="autoZero"/>
        <c:auto val="1"/>
        <c:lblAlgn val="ctr"/>
        <c:lblOffset val="100"/>
        <c:noMultiLvlLbl val="0"/>
      </c:catAx>
      <c:valAx>
        <c:axId val="174283008"/>
        <c:scaling>
          <c:orientation val="minMax"/>
          <c:min val="70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74281472"/>
        <c:crosses val="autoZero"/>
        <c:crossBetween val="between"/>
      </c:valAx>
      <c:spPr>
        <a:noFill/>
        <a:ln w="25330">
          <a:noFill/>
        </a:ln>
      </c:spPr>
    </c:plotArea>
    <c:plotVisOnly val="1"/>
    <c:dispBlanksAs val="gap"/>
    <c:showDLblsOverMax val="0"/>
  </c:chart>
  <c:txPr>
    <a:bodyPr/>
    <a:lstStyle/>
    <a:p>
      <a:pPr>
        <a:defRPr sz="640" baseline="0"/>
      </a:pPr>
      <a:endParaRPr lang="ru-RU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2A8B57-0D67-47C3-923A-5B9129555C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57F4CD-3B0C-43AF-B786-238D01948486}">
      <dgm:prSet custT="1"/>
      <dgm:spPr>
        <a:solidFill>
          <a:schemeClr val="bg1"/>
        </a:solidFill>
      </dgm:spPr>
      <dgm:t>
        <a:bodyPr/>
        <a:lstStyle/>
        <a:p>
          <a:pPr rtl="0"/>
          <a:r>
            <a:rPr lang="ru-RU" sz="1800" b="1" baseline="0" dirty="0">
              <a:solidFill>
                <a:srgbClr val="C00000"/>
              </a:solidFill>
            </a:rPr>
            <a:t>Цель:</a:t>
          </a:r>
          <a:endParaRPr lang="ru-RU" sz="1800" baseline="0" dirty="0">
            <a:solidFill>
              <a:srgbClr val="C00000"/>
            </a:solidFill>
          </a:endParaRPr>
        </a:p>
      </dgm:t>
    </dgm:pt>
    <dgm:pt modelId="{CB4F6BD3-2918-4AE1-84A8-F4B1C8583DC3}" type="parTrans" cxnId="{09E569F6-6A77-416F-A85D-6196CF3DC167}">
      <dgm:prSet/>
      <dgm:spPr/>
      <dgm:t>
        <a:bodyPr/>
        <a:lstStyle/>
        <a:p>
          <a:endParaRPr lang="ru-RU"/>
        </a:p>
      </dgm:t>
    </dgm:pt>
    <dgm:pt modelId="{589C435C-0D2E-4842-8FF3-3DE72A14DCD4}" type="sibTrans" cxnId="{09E569F6-6A77-416F-A85D-6196CF3DC167}">
      <dgm:prSet/>
      <dgm:spPr/>
      <dgm:t>
        <a:bodyPr/>
        <a:lstStyle/>
        <a:p>
          <a:endParaRPr lang="ru-RU"/>
        </a:p>
      </dgm:t>
    </dgm:pt>
    <dgm:pt modelId="{BD0FD5C9-7D0C-493A-B0CF-633F77323A41}">
      <dgm:prSet custT="1"/>
      <dgm:spPr/>
      <dgm:t>
        <a:bodyPr/>
        <a:lstStyle/>
        <a:p>
          <a:pPr algn="just" rtl="0"/>
          <a:r>
            <a:rPr lang="ru-RU" sz="1800" b="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Создание в Пермском крае конкурентоспособной системы дополнительного образования детей, соответствующей</a:t>
          </a:r>
          <a:r>
            <a:rPr lang="ru-RU" sz="1800" b="0" baseline="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интересам детей и их родителей,</a:t>
          </a:r>
          <a:r>
            <a:rPr lang="ru-RU" sz="1800" b="0" dirty="0" smtClean="0">
              <a:solidFill>
                <a:schemeClr val="tx1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 региональным особенностям и потребностям социально-экономического и технологического развития региона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C8FD418-28BA-4D60-953C-06960AE18594}" type="parTrans" cxnId="{6A40C57C-7A64-4BE0-8B21-DA803422EF80}">
      <dgm:prSet/>
      <dgm:spPr/>
      <dgm:t>
        <a:bodyPr/>
        <a:lstStyle/>
        <a:p>
          <a:endParaRPr lang="ru-RU"/>
        </a:p>
      </dgm:t>
    </dgm:pt>
    <dgm:pt modelId="{3474148A-4BA6-410A-AD2F-61194246E611}" type="sibTrans" cxnId="{6A40C57C-7A64-4BE0-8B21-DA803422EF80}">
      <dgm:prSet/>
      <dgm:spPr/>
      <dgm:t>
        <a:bodyPr/>
        <a:lstStyle/>
        <a:p>
          <a:endParaRPr lang="ru-RU"/>
        </a:p>
      </dgm:t>
    </dgm:pt>
    <dgm:pt modelId="{7D6C358A-401A-4FF8-BD39-130952B9D886}">
      <dgm:prSet custT="1"/>
      <dgm:spPr>
        <a:solidFill>
          <a:schemeClr val="bg1"/>
        </a:solidFill>
      </dgm:spPr>
      <dgm:t>
        <a:bodyPr/>
        <a:lstStyle/>
        <a:p>
          <a:pPr rtl="0"/>
          <a:r>
            <a:rPr lang="ru-RU" sz="1800" b="1" baseline="0" dirty="0">
              <a:solidFill>
                <a:srgbClr val="C00000"/>
              </a:solidFill>
            </a:rPr>
            <a:t>Задачи</a:t>
          </a:r>
          <a:r>
            <a:rPr lang="ru-RU" sz="1800" baseline="0" dirty="0">
              <a:solidFill>
                <a:srgbClr val="C00000"/>
              </a:solidFill>
            </a:rPr>
            <a:t>:</a:t>
          </a:r>
        </a:p>
      </dgm:t>
    </dgm:pt>
    <dgm:pt modelId="{EBD097E7-A06E-4D61-B428-207B5FEC5229}" type="parTrans" cxnId="{5B556184-F64A-4654-9155-B0D9B85194CB}">
      <dgm:prSet/>
      <dgm:spPr/>
      <dgm:t>
        <a:bodyPr/>
        <a:lstStyle/>
        <a:p>
          <a:endParaRPr lang="ru-RU"/>
        </a:p>
      </dgm:t>
    </dgm:pt>
    <dgm:pt modelId="{D828ABC1-800F-4185-A335-DB00463436B9}" type="sibTrans" cxnId="{5B556184-F64A-4654-9155-B0D9B85194CB}">
      <dgm:prSet/>
      <dgm:spPr/>
      <dgm:t>
        <a:bodyPr/>
        <a:lstStyle/>
        <a:p>
          <a:endParaRPr lang="ru-RU"/>
        </a:p>
      </dgm:t>
    </dgm:pt>
    <dgm:pt modelId="{E7EF6A53-83A6-448F-B437-71C4D2AE319F}">
      <dgm:prSet/>
      <dgm:spPr/>
      <dgm:t>
        <a:bodyPr/>
        <a:lstStyle/>
        <a:p>
          <a:pPr marL="228600" indent="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ru-RU" sz="2000" dirty="0"/>
        </a:p>
      </dgm:t>
    </dgm:pt>
    <dgm:pt modelId="{4853D29C-DF26-4668-83FD-5AE663C9929C}" type="sibTrans" cxnId="{E2F9865A-C339-4B2A-9D42-11E639DCAD2C}">
      <dgm:prSet/>
      <dgm:spPr/>
      <dgm:t>
        <a:bodyPr/>
        <a:lstStyle/>
        <a:p>
          <a:endParaRPr lang="ru-RU"/>
        </a:p>
      </dgm:t>
    </dgm:pt>
    <dgm:pt modelId="{96604221-434F-4F49-A619-2E222B3ADF59}" type="parTrans" cxnId="{E2F9865A-C339-4B2A-9D42-11E639DCAD2C}">
      <dgm:prSet/>
      <dgm:spPr/>
      <dgm:t>
        <a:bodyPr/>
        <a:lstStyle/>
        <a:p>
          <a:endParaRPr lang="ru-RU"/>
        </a:p>
      </dgm:t>
    </dgm:pt>
    <dgm:pt modelId="{916947FB-1E2F-4997-B44C-304CD55FCC36}">
      <dgm:prSet custT="1"/>
      <dgm:spPr/>
      <dgm:t>
        <a:bodyPr/>
        <a:lstStyle/>
        <a:p>
          <a:pPr marL="182563" marR="0" indent="-182563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создание регионального модельного центра дополнительного образования детей;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FE7388C-F727-4C21-BD2A-5D205C2841D2}" type="sibTrans" cxnId="{8FCC8F6F-9844-4421-97EA-20575EB2CA80}">
      <dgm:prSet/>
      <dgm:spPr/>
      <dgm:t>
        <a:bodyPr/>
        <a:lstStyle/>
        <a:p>
          <a:endParaRPr lang="ru-RU"/>
        </a:p>
      </dgm:t>
    </dgm:pt>
    <dgm:pt modelId="{4B650D96-4529-41FB-88AA-21F9E00EC0FC}" type="parTrans" cxnId="{8FCC8F6F-9844-4421-97EA-20575EB2CA80}">
      <dgm:prSet/>
      <dgm:spPr/>
      <dgm:t>
        <a:bodyPr/>
        <a:lstStyle/>
        <a:p>
          <a:endParaRPr lang="ru-RU"/>
        </a:p>
      </dgm:t>
    </dgm:pt>
    <dgm:pt modelId="{5D5C492D-949E-4F29-A91D-7FB17F2BC483}">
      <dgm:prSet custT="1"/>
      <dgm:spPr/>
      <dgm:t>
        <a:bodyPr/>
        <a:lstStyle/>
        <a:p>
          <a:pPr marL="182563" marR="0" indent="-182563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itchFamily="18" charset="0"/>
              <a:cs typeface="Times New Roman" pitchFamily="18" charset="0"/>
            </a:rPr>
            <a:t>повышение квалификации управленческих и педагогических кадров в сфере дополнительного образования детей.</a:t>
          </a:r>
        </a:p>
      </dgm:t>
    </dgm:pt>
    <dgm:pt modelId="{A99D22B0-9DA7-4C17-BD66-2D38F3C65F2F}" type="sibTrans" cxnId="{789E4C3D-F70C-45D3-B082-3E1CD6B7EBB3}">
      <dgm:prSet/>
      <dgm:spPr/>
      <dgm:t>
        <a:bodyPr/>
        <a:lstStyle/>
        <a:p>
          <a:endParaRPr lang="ru-RU"/>
        </a:p>
      </dgm:t>
    </dgm:pt>
    <dgm:pt modelId="{ED0E4E56-3F43-4CB9-B5C0-7CFA499EAC1C}" type="parTrans" cxnId="{789E4C3D-F70C-45D3-B082-3E1CD6B7EBB3}">
      <dgm:prSet/>
      <dgm:spPr/>
      <dgm:t>
        <a:bodyPr/>
        <a:lstStyle/>
        <a:p>
          <a:endParaRPr lang="ru-RU"/>
        </a:p>
      </dgm:t>
    </dgm:pt>
    <dgm:pt modelId="{44C61605-7266-43CC-AB1B-C278D43AF057}">
      <dgm:prSet custT="1"/>
      <dgm:spPr/>
      <dgm:t>
        <a:bodyPr/>
        <a:lstStyle/>
        <a:p>
          <a:pPr marL="182563" marR="0" indent="-182563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itchFamily="18" charset="0"/>
              <a:cs typeface="Times New Roman" pitchFamily="18" charset="0"/>
            </a:rPr>
            <a:t>создание системы многоэтапных и </a:t>
          </a:r>
          <a:r>
            <a:rPr lang="ru-RU" sz="1800" dirty="0" err="1">
              <a:latin typeface="Times New Roman" pitchFamily="18" charset="0"/>
              <a:cs typeface="Times New Roman" pitchFamily="18" charset="0"/>
            </a:rPr>
            <a:t>разноуровневых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 мероприятий для детей, нацеленной на повышение мотивации детей, раскрытие и развитие способностей каждого ребенка;</a:t>
          </a:r>
        </a:p>
      </dgm:t>
    </dgm:pt>
    <dgm:pt modelId="{B0AC2663-0593-4433-B54A-3C6FDAF22C83}" type="sibTrans" cxnId="{3F7754A5-B9B2-4939-BDC3-D65ABA64D35E}">
      <dgm:prSet/>
      <dgm:spPr/>
      <dgm:t>
        <a:bodyPr/>
        <a:lstStyle/>
        <a:p>
          <a:endParaRPr lang="ru-RU"/>
        </a:p>
      </dgm:t>
    </dgm:pt>
    <dgm:pt modelId="{2028E5D7-1948-465F-AC0A-C4467A9F1E6D}" type="parTrans" cxnId="{3F7754A5-B9B2-4939-BDC3-D65ABA64D35E}">
      <dgm:prSet/>
      <dgm:spPr/>
      <dgm:t>
        <a:bodyPr/>
        <a:lstStyle/>
        <a:p>
          <a:endParaRPr lang="ru-RU"/>
        </a:p>
      </dgm:t>
    </dgm:pt>
    <dgm:pt modelId="{E8124CF5-858C-4314-B33B-4BB693A7365A}">
      <dgm:prSet custT="1"/>
      <dgm:spPr/>
      <dgm:t>
        <a:bodyPr/>
        <a:lstStyle/>
        <a:p>
          <a:pPr marL="182563" marR="0" indent="-182563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itchFamily="18" charset="0"/>
              <a:cs typeface="Times New Roman" pitchFamily="18" charset="0"/>
            </a:rPr>
            <a:t>повышение доступности дополнительного образования детей через обеспечение равного доступа к бюджетному финансированию частных организаций, реализующих программы дополнительного образования;</a:t>
          </a:r>
        </a:p>
      </dgm:t>
    </dgm:pt>
    <dgm:pt modelId="{5BA6AE18-CD9F-4F82-9671-0A27967388E3}" type="sibTrans" cxnId="{499DDE4E-99B9-4612-942F-91308FC17621}">
      <dgm:prSet/>
      <dgm:spPr/>
      <dgm:t>
        <a:bodyPr/>
        <a:lstStyle/>
        <a:p>
          <a:endParaRPr lang="ru-RU"/>
        </a:p>
      </dgm:t>
    </dgm:pt>
    <dgm:pt modelId="{385E65E5-CAF0-4F83-9EC7-DA90A27750D7}" type="parTrans" cxnId="{499DDE4E-99B9-4612-942F-91308FC17621}">
      <dgm:prSet/>
      <dgm:spPr/>
      <dgm:t>
        <a:bodyPr/>
        <a:lstStyle/>
        <a:p>
          <a:endParaRPr lang="ru-RU"/>
        </a:p>
      </dgm:t>
    </dgm:pt>
    <dgm:pt modelId="{3AF7FE0B-1147-4918-9311-A6364D7DAE62}">
      <dgm:prSet custT="1"/>
      <dgm:spPr/>
      <dgm:t>
        <a:bodyPr/>
        <a:lstStyle/>
        <a:p>
          <a:pPr marL="182563" marR="0" indent="-182563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itchFamily="18" charset="0"/>
              <a:cs typeface="Times New Roman" pitchFamily="18" charset="0"/>
            </a:rPr>
            <a:t>обновление материально-технической базы организации дополнительного образования, реализующих программы технической и естественнонаучной направленностей;</a:t>
          </a:r>
        </a:p>
      </dgm:t>
    </dgm:pt>
    <dgm:pt modelId="{3A5E2AD0-0CC5-40C8-AAFC-C79CA9015FA0}" type="sibTrans" cxnId="{2DDFF90C-B29A-4397-BF1B-BAED7BCEF7C6}">
      <dgm:prSet/>
      <dgm:spPr/>
      <dgm:t>
        <a:bodyPr/>
        <a:lstStyle/>
        <a:p>
          <a:endParaRPr lang="ru-RU"/>
        </a:p>
      </dgm:t>
    </dgm:pt>
    <dgm:pt modelId="{04C4F840-7AF4-48AC-952D-19F6371F5294}" type="parTrans" cxnId="{2DDFF90C-B29A-4397-BF1B-BAED7BCEF7C6}">
      <dgm:prSet/>
      <dgm:spPr/>
      <dgm:t>
        <a:bodyPr/>
        <a:lstStyle/>
        <a:p>
          <a:endParaRPr lang="ru-RU"/>
        </a:p>
      </dgm:t>
    </dgm:pt>
    <dgm:pt modelId="{91736473-308F-4CEB-AC5B-B0023CAC7DF8}" type="pres">
      <dgm:prSet presAssocID="{032A8B57-0D67-47C3-923A-5B9129555C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BF0A65-E4C8-4463-8140-24FE0D0CFD24}" type="pres">
      <dgm:prSet presAssocID="{6757F4CD-3B0C-43AF-B786-238D01948486}" presName="parentText" presStyleLbl="node1" presStyleIdx="0" presStyleCnt="2" custLinFactNeighborX="833" custLinFactNeighborY="-5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7A017-2B68-4123-AF44-F6CB754AC981}" type="pres">
      <dgm:prSet presAssocID="{6757F4CD-3B0C-43AF-B786-238D01948486}" presName="childText" presStyleLbl="revTx" presStyleIdx="0" presStyleCnt="2" custScaleY="191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9C1CE-174F-4BC5-91A9-EBADC449F82F}" type="pres">
      <dgm:prSet presAssocID="{7D6C358A-401A-4FF8-BD39-130952B9D886}" presName="parentText" presStyleLbl="node1" presStyleIdx="1" presStyleCnt="2" custLinFactNeighborY="-188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CAFEC-24A4-4455-BBB2-7F5649D777E9}" type="pres">
      <dgm:prSet presAssocID="{7D6C358A-401A-4FF8-BD39-130952B9D886}" presName="childText" presStyleLbl="revTx" presStyleIdx="1" presStyleCnt="2" custLinFactY="-794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329826-8490-469A-B6C3-32BCE54D9324}" type="presOf" srcId="{916947FB-1E2F-4997-B44C-304CD55FCC36}" destId="{CB9CAFEC-24A4-4455-BBB2-7F5649D777E9}" srcOrd="0" destOrd="0" presId="urn:microsoft.com/office/officeart/2005/8/layout/vList2"/>
    <dgm:cxn modelId="{2DDFF90C-B29A-4397-BF1B-BAED7BCEF7C6}" srcId="{7D6C358A-401A-4FF8-BD39-130952B9D886}" destId="{3AF7FE0B-1147-4918-9311-A6364D7DAE62}" srcOrd="1" destOrd="0" parTransId="{04C4F840-7AF4-48AC-952D-19F6371F5294}" sibTransId="{3A5E2AD0-0CC5-40C8-AAFC-C79CA9015FA0}"/>
    <dgm:cxn modelId="{25C22951-8BB4-4091-9B18-68EFAAEF0350}" type="presOf" srcId="{BD0FD5C9-7D0C-493A-B0CF-633F77323A41}" destId="{AC97A017-2B68-4123-AF44-F6CB754AC981}" srcOrd="0" destOrd="0" presId="urn:microsoft.com/office/officeart/2005/8/layout/vList2"/>
    <dgm:cxn modelId="{322AAD9D-980C-410D-B6BA-DF84EAAAFDAB}" type="presOf" srcId="{5D5C492D-949E-4F29-A91D-7FB17F2BC483}" destId="{CB9CAFEC-24A4-4455-BBB2-7F5649D777E9}" srcOrd="0" destOrd="4" presId="urn:microsoft.com/office/officeart/2005/8/layout/vList2"/>
    <dgm:cxn modelId="{FB841399-5034-46DC-83EF-07B15E9D6FF0}" type="presOf" srcId="{032A8B57-0D67-47C3-923A-5B9129555C36}" destId="{91736473-308F-4CEB-AC5B-B0023CAC7DF8}" srcOrd="0" destOrd="0" presId="urn:microsoft.com/office/officeart/2005/8/layout/vList2"/>
    <dgm:cxn modelId="{789E4C3D-F70C-45D3-B082-3E1CD6B7EBB3}" srcId="{7D6C358A-401A-4FF8-BD39-130952B9D886}" destId="{5D5C492D-949E-4F29-A91D-7FB17F2BC483}" srcOrd="4" destOrd="0" parTransId="{ED0E4E56-3F43-4CB9-B5C0-7CFA499EAC1C}" sibTransId="{A99D22B0-9DA7-4C17-BD66-2D38F3C65F2F}"/>
    <dgm:cxn modelId="{8B2C0333-6530-4F7D-A3AB-654B1FA6956D}" type="presOf" srcId="{E7EF6A53-83A6-448F-B437-71C4D2AE319F}" destId="{CB9CAFEC-24A4-4455-BBB2-7F5649D777E9}" srcOrd="0" destOrd="5" presId="urn:microsoft.com/office/officeart/2005/8/layout/vList2"/>
    <dgm:cxn modelId="{3F7754A5-B9B2-4939-BDC3-D65ABA64D35E}" srcId="{7D6C358A-401A-4FF8-BD39-130952B9D886}" destId="{44C61605-7266-43CC-AB1B-C278D43AF057}" srcOrd="3" destOrd="0" parTransId="{2028E5D7-1948-465F-AC0A-C4467A9F1E6D}" sibTransId="{B0AC2663-0593-4433-B54A-3C6FDAF22C83}"/>
    <dgm:cxn modelId="{65C5974D-2FF4-45AC-B401-3863B53A006F}" type="presOf" srcId="{E8124CF5-858C-4314-B33B-4BB693A7365A}" destId="{CB9CAFEC-24A4-4455-BBB2-7F5649D777E9}" srcOrd="0" destOrd="2" presId="urn:microsoft.com/office/officeart/2005/8/layout/vList2"/>
    <dgm:cxn modelId="{8FCC8F6F-9844-4421-97EA-20575EB2CA80}" srcId="{7D6C358A-401A-4FF8-BD39-130952B9D886}" destId="{916947FB-1E2F-4997-B44C-304CD55FCC36}" srcOrd="0" destOrd="0" parTransId="{4B650D96-4529-41FB-88AA-21F9E00EC0FC}" sibTransId="{BFE7388C-F727-4C21-BD2A-5D205C2841D2}"/>
    <dgm:cxn modelId="{C2C37578-19E8-46D6-9849-0ED75479E921}" type="presOf" srcId="{7D6C358A-401A-4FF8-BD39-130952B9D886}" destId="{BB89C1CE-174F-4BC5-91A9-EBADC449F82F}" srcOrd="0" destOrd="0" presId="urn:microsoft.com/office/officeart/2005/8/layout/vList2"/>
    <dgm:cxn modelId="{09E569F6-6A77-416F-A85D-6196CF3DC167}" srcId="{032A8B57-0D67-47C3-923A-5B9129555C36}" destId="{6757F4CD-3B0C-43AF-B786-238D01948486}" srcOrd="0" destOrd="0" parTransId="{CB4F6BD3-2918-4AE1-84A8-F4B1C8583DC3}" sibTransId="{589C435C-0D2E-4842-8FF3-3DE72A14DCD4}"/>
    <dgm:cxn modelId="{499DDE4E-99B9-4612-942F-91308FC17621}" srcId="{7D6C358A-401A-4FF8-BD39-130952B9D886}" destId="{E8124CF5-858C-4314-B33B-4BB693A7365A}" srcOrd="2" destOrd="0" parTransId="{385E65E5-CAF0-4F83-9EC7-DA90A27750D7}" sibTransId="{5BA6AE18-CD9F-4F82-9671-0A27967388E3}"/>
    <dgm:cxn modelId="{5B556184-F64A-4654-9155-B0D9B85194CB}" srcId="{032A8B57-0D67-47C3-923A-5B9129555C36}" destId="{7D6C358A-401A-4FF8-BD39-130952B9D886}" srcOrd="1" destOrd="0" parTransId="{EBD097E7-A06E-4D61-B428-207B5FEC5229}" sibTransId="{D828ABC1-800F-4185-A335-DB00463436B9}"/>
    <dgm:cxn modelId="{C93A9D54-E715-4558-BA7B-B33A5B33205F}" type="presOf" srcId="{44C61605-7266-43CC-AB1B-C278D43AF057}" destId="{CB9CAFEC-24A4-4455-BBB2-7F5649D777E9}" srcOrd="0" destOrd="3" presId="urn:microsoft.com/office/officeart/2005/8/layout/vList2"/>
    <dgm:cxn modelId="{2CB8E10E-8C3E-43C8-A959-3A51033229E2}" type="presOf" srcId="{6757F4CD-3B0C-43AF-B786-238D01948486}" destId="{D5BF0A65-E4C8-4463-8140-24FE0D0CFD24}" srcOrd="0" destOrd="0" presId="urn:microsoft.com/office/officeart/2005/8/layout/vList2"/>
    <dgm:cxn modelId="{DABFB7B4-58F4-4B20-A401-C7CB287F0D1C}" type="presOf" srcId="{3AF7FE0B-1147-4918-9311-A6364D7DAE62}" destId="{CB9CAFEC-24A4-4455-BBB2-7F5649D777E9}" srcOrd="0" destOrd="1" presId="urn:microsoft.com/office/officeart/2005/8/layout/vList2"/>
    <dgm:cxn modelId="{6A40C57C-7A64-4BE0-8B21-DA803422EF80}" srcId="{6757F4CD-3B0C-43AF-B786-238D01948486}" destId="{BD0FD5C9-7D0C-493A-B0CF-633F77323A41}" srcOrd="0" destOrd="0" parTransId="{5C8FD418-28BA-4D60-953C-06960AE18594}" sibTransId="{3474148A-4BA6-410A-AD2F-61194246E611}"/>
    <dgm:cxn modelId="{E2F9865A-C339-4B2A-9D42-11E639DCAD2C}" srcId="{7D6C358A-401A-4FF8-BD39-130952B9D886}" destId="{E7EF6A53-83A6-448F-B437-71C4D2AE319F}" srcOrd="5" destOrd="0" parTransId="{96604221-434F-4F49-A619-2E222B3ADF59}" sibTransId="{4853D29C-DF26-4668-83FD-5AE663C9929C}"/>
    <dgm:cxn modelId="{91830D7E-5B92-412F-B000-A793A5F45039}" type="presParOf" srcId="{91736473-308F-4CEB-AC5B-B0023CAC7DF8}" destId="{D5BF0A65-E4C8-4463-8140-24FE0D0CFD24}" srcOrd="0" destOrd="0" presId="urn:microsoft.com/office/officeart/2005/8/layout/vList2"/>
    <dgm:cxn modelId="{4BAC1BBB-CE5F-4F74-AAAD-B7B1D5A2CFF0}" type="presParOf" srcId="{91736473-308F-4CEB-AC5B-B0023CAC7DF8}" destId="{AC97A017-2B68-4123-AF44-F6CB754AC981}" srcOrd="1" destOrd="0" presId="urn:microsoft.com/office/officeart/2005/8/layout/vList2"/>
    <dgm:cxn modelId="{43BAA4F8-9379-48E0-A78A-9B38D3A46841}" type="presParOf" srcId="{91736473-308F-4CEB-AC5B-B0023CAC7DF8}" destId="{BB89C1CE-174F-4BC5-91A9-EBADC449F82F}" srcOrd="2" destOrd="0" presId="urn:microsoft.com/office/officeart/2005/8/layout/vList2"/>
    <dgm:cxn modelId="{8D68EF81-0065-4C38-ACBC-522E981D0B40}" type="presParOf" srcId="{91736473-308F-4CEB-AC5B-B0023CAC7DF8}" destId="{CB9CAFEC-24A4-4455-BBB2-7F5649D777E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8155D9-94E5-4B2D-89CF-4E603AF24B82}" type="doc">
      <dgm:prSet loTypeId="urn:microsoft.com/office/officeart/2005/8/layout/venn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9086158-C8B1-411A-8CA2-DA18314A8923}">
      <dgm:prSet phldrT="[Текст]" custT="1"/>
      <dgm:spPr/>
      <dgm:t>
        <a:bodyPr/>
        <a:lstStyle/>
        <a:p>
          <a:r>
            <a:rPr lang="ru-RU" sz="2000" b="1" dirty="0" smtClean="0"/>
            <a:t>дети</a:t>
          </a:r>
          <a:endParaRPr lang="ru-RU" sz="3600" b="1" dirty="0"/>
        </a:p>
      </dgm:t>
    </dgm:pt>
    <dgm:pt modelId="{A70E6567-DC6D-42AE-8B38-6542B8A6E4D5}" type="parTrans" cxnId="{5189A0BF-A1B9-4E25-8622-5D3156017F52}">
      <dgm:prSet/>
      <dgm:spPr/>
      <dgm:t>
        <a:bodyPr/>
        <a:lstStyle/>
        <a:p>
          <a:endParaRPr lang="ru-RU"/>
        </a:p>
      </dgm:t>
    </dgm:pt>
    <dgm:pt modelId="{76524C7C-5A4A-4392-BEBF-926E9A6AF086}" type="sibTrans" cxnId="{5189A0BF-A1B9-4E25-8622-5D3156017F52}">
      <dgm:prSet/>
      <dgm:spPr/>
      <dgm:t>
        <a:bodyPr/>
        <a:lstStyle/>
        <a:p>
          <a:endParaRPr lang="ru-RU"/>
        </a:p>
      </dgm:t>
    </dgm:pt>
    <dgm:pt modelId="{F4901BD7-79D0-4B31-84F3-B14935C279B5}">
      <dgm:prSet phldrT="[Текст]"/>
      <dgm:spPr/>
      <dgm:t>
        <a:bodyPr/>
        <a:lstStyle/>
        <a:p>
          <a:r>
            <a:rPr lang="ru-RU" dirty="0" smtClean="0"/>
            <a:t>ОДО, школы, СПО, ВО, культура, спорт, ИП и т.д.</a:t>
          </a:r>
          <a:endParaRPr lang="ru-RU" dirty="0"/>
        </a:p>
      </dgm:t>
    </dgm:pt>
    <dgm:pt modelId="{63528FA8-F5A1-46B8-A6AB-4D6B5FE02514}" type="parTrans" cxnId="{498B6E94-B6FE-407A-8BEF-7D0F124A0E67}">
      <dgm:prSet/>
      <dgm:spPr/>
      <dgm:t>
        <a:bodyPr/>
        <a:lstStyle/>
        <a:p>
          <a:endParaRPr lang="ru-RU"/>
        </a:p>
      </dgm:t>
    </dgm:pt>
    <dgm:pt modelId="{4A4C858E-B081-484B-B749-3E81B02B3211}" type="sibTrans" cxnId="{498B6E94-B6FE-407A-8BEF-7D0F124A0E67}">
      <dgm:prSet/>
      <dgm:spPr/>
      <dgm:t>
        <a:bodyPr/>
        <a:lstStyle/>
        <a:p>
          <a:endParaRPr lang="ru-RU"/>
        </a:p>
      </dgm:t>
    </dgm:pt>
    <dgm:pt modelId="{8F000AF3-9752-4CEA-B862-11AFF6768DAD}">
      <dgm:prSet phldrT="[Текст]" custT="1"/>
      <dgm:spPr/>
      <dgm:t>
        <a:bodyPr/>
        <a:lstStyle/>
        <a:p>
          <a:r>
            <a:rPr lang="ru-RU" sz="1200" b="1" dirty="0" smtClean="0"/>
            <a:t>МОЦ </a:t>
          </a:r>
          <a:r>
            <a:rPr lang="en-US" sz="1200" b="1" dirty="0" smtClean="0"/>
            <a:t>N</a:t>
          </a:r>
          <a:r>
            <a:rPr lang="ru-RU" sz="1200" b="1" dirty="0" smtClean="0"/>
            <a:t>, ресурсный центр</a:t>
          </a:r>
          <a:endParaRPr lang="ru-RU" sz="2000" b="1" dirty="0"/>
        </a:p>
      </dgm:t>
    </dgm:pt>
    <dgm:pt modelId="{62780754-465D-40DB-B439-F2C959760FDC}" type="parTrans" cxnId="{12FAB731-3FB1-4D1E-A797-4D04C1076B47}">
      <dgm:prSet/>
      <dgm:spPr/>
      <dgm:t>
        <a:bodyPr/>
        <a:lstStyle/>
        <a:p>
          <a:endParaRPr lang="ru-RU"/>
        </a:p>
      </dgm:t>
    </dgm:pt>
    <dgm:pt modelId="{AF5077EC-2F4E-47C1-A028-A5DBF1E33ED2}" type="sibTrans" cxnId="{12FAB731-3FB1-4D1E-A797-4D04C1076B47}">
      <dgm:prSet/>
      <dgm:spPr/>
      <dgm:t>
        <a:bodyPr/>
        <a:lstStyle/>
        <a:p>
          <a:endParaRPr lang="ru-RU"/>
        </a:p>
      </dgm:t>
    </dgm:pt>
    <dgm:pt modelId="{48686CB1-3648-4ECA-B26D-9A9BE457AFDB}">
      <dgm:prSet phldrT="[Текст]" custT="1"/>
      <dgm:spPr/>
      <dgm:t>
        <a:bodyPr/>
        <a:lstStyle/>
        <a:p>
          <a:r>
            <a:rPr lang="ru-RU" sz="2000" b="1" dirty="0" smtClean="0"/>
            <a:t>РМЦ</a:t>
          </a:r>
          <a:endParaRPr lang="ru-RU" sz="2000" b="1" dirty="0"/>
        </a:p>
      </dgm:t>
    </dgm:pt>
    <dgm:pt modelId="{0D245208-BAF8-4675-A184-6FF6B012952D}" type="parTrans" cxnId="{79688D09-30E4-4F27-A6E8-65B602A0F44A}">
      <dgm:prSet/>
      <dgm:spPr/>
      <dgm:t>
        <a:bodyPr/>
        <a:lstStyle/>
        <a:p>
          <a:endParaRPr lang="ru-RU"/>
        </a:p>
      </dgm:t>
    </dgm:pt>
    <dgm:pt modelId="{6087C3B8-1F3F-448C-A083-FBFD54246938}" type="sibTrans" cxnId="{79688D09-30E4-4F27-A6E8-65B602A0F44A}">
      <dgm:prSet/>
      <dgm:spPr/>
      <dgm:t>
        <a:bodyPr/>
        <a:lstStyle/>
        <a:p>
          <a:endParaRPr lang="ru-RU"/>
        </a:p>
      </dgm:t>
    </dgm:pt>
    <dgm:pt modelId="{4EC3F34D-3107-4F36-92BC-3037C3B2B7D9}" type="pres">
      <dgm:prSet presAssocID="{3F8155D9-94E5-4B2D-89CF-4E603AF24B8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874628-7ED2-4556-A7D0-D9132D2FC934}" type="pres">
      <dgm:prSet presAssocID="{3F8155D9-94E5-4B2D-89CF-4E603AF24B82}" presName="comp1" presStyleCnt="0"/>
      <dgm:spPr/>
    </dgm:pt>
    <dgm:pt modelId="{B212D744-9F02-4CB7-932A-A9639FCB216C}" type="pres">
      <dgm:prSet presAssocID="{3F8155D9-94E5-4B2D-89CF-4E603AF24B82}" presName="circle1" presStyleLbl="node1" presStyleIdx="0" presStyleCnt="4"/>
      <dgm:spPr/>
      <dgm:t>
        <a:bodyPr/>
        <a:lstStyle/>
        <a:p>
          <a:endParaRPr lang="ru-RU"/>
        </a:p>
      </dgm:t>
    </dgm:pt>
    <dgm:pt modelId="{942CCC83-144B-4BB2-A53C-DBE333B86596}" type="pres">
      <dgm:prSet presAssocID="{3F8155D9-94E5-4B2D-89CF-4E603AF24B82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E008C-3C0F-4976-8778-1B20880E042C}" type="pres">
      <dgm:prSet presAssocID="{3F8155D9-94E5-4B2D-89CF-4E603AF24B82}" presName="comp2" presStyleCnt="0"/>
      <dgm:spPr/>
    </dgm:pt>
    <dgm:pt modelId="{DFD3D26A-30CE-4F2C-94A3-54ADC24F39B4}" type="pres">
      <dgm:prSet presAssocID="{3F8155D9-94E5-4B2D-89CF-4E603AF24B82}" presName="circle2" presStyleLbl="node1" presStyleIdx="1" presStyleCnt="4"/>
      <dgm:spPr/>
      <dgm:t>
        <a:bodyPr/>
        <a:lstStyle/>
        <a:p>
          <a:endParaRPr lang="ru-RU"/>
        </a:p>
      </dgm:t>
    </dgm:pt>
    <dgm:pt modelId="{CA45AE03-282E-4AED-B172-32101DBC36A2}" type="pres">
      <dgm:prSet presAssocID="{3F8155D9-94E5-4B2D-89CF-4E603AF24B82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8D5DB-1293-467A-B8F4-1D45525A3C42}" type="pres">
      <dgm:prSet presAssocID="{3F8155D9-94E5-4B2D-89CF-4E603AF24B82}" presName="comp3" presStyleCnt="0"/>
      <dgm:spPr/>
    </dgm:pt>
    <dgm:pt modelId="{15D1C8E3-921D-4ECF-8648-B646F08945F5}" type="pres">
      <dgm:prSet presAssocID="{3F8155D9-94E5-4B2D-89CF-4E603AF24B82}" presName="circle3" presStyleLbl="node1" presStyleIdx="2" presStyleCnt="4"/>
      <dgm:spPr/>
      <dgm:t>
        <a:bodyPr/>
        <a:lstStyle/>
        <a:p>
          <a:endParaRPr lang="ru-RU"/>
        </a:p>
      </dgm:t>
    </dgm:pt>
    <dgm:pt modelId="{252D0D5C-3E33-4D25-99DF-495A2A53F47A}" type="pres">
      <dgm:prSet presAssocID="{3F8155D9-94E5-4B2D-89CF-4E603AF24B82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499E27-5FA5-4F46-B6E7-BE9AEF65A6F5}" type="pres">
      <dgm:prSet presAssocID="{3F8155D9-94E5-4B2D-89CF-4E603AF24B82}" presName="comp4" presStyleCnt="0"/>
      <dgm:spPr/>
    </dgm:pt>
    <dgm:pt modelId="{864960AA-F2F7-4C7B-9ACC-CFE0BF12AF85}" type="pres">
      <dgm:prSet presAssocID="{3F8155D9-94E5-4B2D-89CF-4E603AF24B82}" presName="circle4" presStyleLbl="node1" presStyleIdx="3" presStyleCnt="4"/>
      <dgm:spPr/>
      <dgm:t>
        <a:bodyPr/>
        <a:lstStyle/>
        <a:p>
          <a:endParaRPr lang="ru-RU"/>
        </a:p>
      </dgm:t>
    </dgm:pt>
    <dgm:pt modelId="{723C2572-EAA8-4EEB-8F89-B2DDF6CE8710}" type="pres">
      <dgm:prSet presAssocID="{3F8155D9-94E5-4B2D-89CF-4E603AF24B82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FA25D3-0302-418B-B0A2-C82BA43CA25A}" type="presOf" srcId="{48686CB1-3648-4ECA-B26D-9A9BE457AFDB}" destId="{864960AA-F2F7-4C7B-9ACC-CFE0BF12AF85}" srcOrd="0" destOrd="0" presId="urn:microsoft.com/office/officeart/2005/8/layout/venn2"/>
    <dgm:cxn modelId="{460F1954-3601-46D8-AAA8-586057FF1EB9}" type="presOf" srcId="{8F000AF3-9752-4CEA-B862-11AFF6768DAD}" destId="{15D1C8E3-921D-4ECF-8648-B646F08945F5}" srcOrd="0" destOrd="0" presId="urn:microsoft.com/office/officeart/2005/8/layout/venn2"/>
    <dgm:cxn modelId="{F814B857-566A-41D3-A502-0F33AF8D4F8C}" type="presOf" srcId="{F4901BD7-79D0-4B31-84F3-B14935C279B5}" destId="{DFD3D26A-30CE-4F2C-94A3-54ADC24F39B4}" srcOrd="0" destOrd="0" presId="urn:microsoft.com/office/officeart/2005/8/layout/venn2"/>
    <dgm:cxn modelId="{91F2C9AF-E5D2-437E-8054-4EE4A1BD240D}" type="presOf" srcId="{49086158-C8B1-411A-8CA2-DA18314A8923}" destId="{942CCC83-144B-4BB2-A53C-DBE333B86596}" srcOrd="1" destOrd="0" presId="urn:microsoft.com/office/officeart/2005/8/layout/venn2"/>
    <dgm:cxn modelId="{A2E4E82D-754A-4CB4-9344-34D2F8AC0794}" type="presOf" srcId="{F4901BD7-79D0-4B31-84F3-B14935C279B5}" destId="{CA45AE03-282E-4AED-B172-32101DBC36A2}" srcOrd="1" destOrd="0" presId="urn:microsoft.com/office/officeart/2005/8/layout/venn2"/>
    <dgm:cxn modelId="{0734FFCB-22A3-42EF-9103-D297705977E7}" type="presOf" srcId="{48686CB1-3648-4ECA-B26D-9A9BE457AFDB}" destId="{723C2572-EAA8-4EEB-8F89-B2DDF6CE8710}" srcOrd="1" destOrd="0" presId="urn:microsoft.com/office/officeart/2005/8/layout/venn2"/>
    <dgm:cxn modelId="{12FAB731-3FB1-4D1E-A797-4D04C1076B47}" srcId="{3F8155D9-94E5-4B2D-89CF-4E603AF24B82}" destId="{8F000AF3-9752-4CEA-B862-11AFF6768DAD}" srcOrd="2" destOrd="0" parTransId="{62780754-465D-40DB-B439-F2C959760FDC}" sibTransId="{AF5077EC-2F4E-47C1-A028-A5DBF1E33ED2}"/>
    <dgm:cxn modelId="{A0B150C7-AD6F-4320-A8BC-F474E5783405}" type="presOf" srcId="{49086158-C8B1-411A-8CA2-DA18314A8923}" destId="{B212D744-9F02-4CB7-932A-A9639FCB216C}" srcOrd="0" destOrd="0" presId="urn:microsoft.com/office/officeart/2005/8/layout/venn2"/>
    <dgm:cxn modelId="{498B6E94-B6FE-407A-8BEF-7D0F124A0E67}" srcId="{3F8155D9-94E5-4B2D-89CF-4E603AF24B82}" destId="{F4901BD7-79D0-4B31-84F3-B14935C279B5}" srcOrd="1" destOrd="0" parTransId="{63528FA8-F5A1-46B8-A6AB-4D6B5FE02514}" sibTransId="{4A4C858E-B081-484B-B749-3E81B02B3211}"/>
    <dgm:cxn modelId="{5189A0BF-A1B9-4E25-8622-5D3156017F52}" srcId="{3F8155D9-94E5-4B2D-89CF-4E603AF24B82}" destId="{49086158-C8B1-411A-8CA2-DA18314A8923}" srcOrd="0" destOrd="0" parTransId="{A70E6567-DC6D-42AE-8B38-6542B8A6E4D5}" sibTransId="{76524C7C-5A4A-4392-BEBF-926E9A6AF086}"/>
    <dgm:cxn modelId="{AE99529E-2730-44E7-8E92-5E5E1889A83A}" type="presOf" srcId="{3F8155D9-94E5-4B2D-89CF-4E603AF24B82}" destId="{4EC3F34D-3107-4F36-92BC-3037C3B2B7D9}" srcOrd="0" destOrd="0" presId="urn:microsoft.com/office/officeart/2005/8/layout/venn2"/>
    <dgm:cxn modelId="{709B3CAC-FC47-41ED-8CC7-2DD756E28C6D}" type="presOf" srcId="{8F000AF3-9752-4CEA-B862-11AFF6768DAD}" destId="{252D0D5C-3E33-4D25-99DF-495A2A53F47A}" srcOrd="1" destOrd="0" presId="urn:microsoft.com/office/officeart/2005/8/layout/venn2"/>
    <dgm:cxn modelId="{79688D09-30E4-4F27-A6E8-65B602A0F44A}" srcId="{3F8155D9-94E5-4B2D-89CF-4E603AF24B82}" destId="{48686CB1-3648-4ECA-B26D-9A9BE457AFDB}" srcOrd="3" destOrd="0" parTransId="{0D245208-BAF8-4675-A184-6FF6B012952D}" sibTransId="{6087C3B8-1F3F-448C-A083-FBFD54246938}"/>
    <dgm:cxn modelId="{4B603C24-3E58-4F7C-83BB-4587CB81C6BC}" type="presParOf" srcId="{4EC3F34D-3107-4F36-92BC-3037C3B2B7D9}" destId="{5B874628-7ED2-4556-A7D0-D9132D2FC934}" srcOrd="0" destOrd="0" presId="urn:microsoft.com/office/officeart/2005/8/layout/venn2"/>
    <dgm:cxn modelId="{3D8F5C4A-736C-421D-B70C-7DB8B3264DF4}" type="presParOf" srcId="{5B874628-7ED2-4556-A7D0-D9132D2FC934}" destId="{B212D744-9F02-4CB7-932A-A9639FCB216C}" srcOrd="0" destOrd="0" presId="urn:microsoft.com/office/officeart/2005/8/layout/venn2"/>
    <dgm:cxn modelId="{DFBB55FD-AEE3-43BA-B226-99CB70B68908}" type="presParOf" srcId="{5B874628-7ED2-4556-A7D0-D9132D2FC934}" destId="{942CCC83-144B-4BB2-A53C-DBE333B86596}" srcOrd="1" destOrd="0" presId="urn:microsoft.com/office/officeart/2005/8/layout/venn2"/>
    <dgm:cxn modelId="{5C6C59B4-C321-4959-8059-FDC71B24C73F}" type="presParOf" srcId="{4EC3F34D-3107-4F36-92BC-3037C3B2B7D9}" destId="{8D6E008C-3C0F-4976-8778-1B20880E042C}" srcOrd="1" destOrd="0" presId="urn:microsoft.com/office/officeart/2005/8/layout/venn2"/>
    <dgm:cxn modelId="{ECBA61F0-38C4-4E8D-894B-A049BB0CCBD7}" type="presParOf" srcId="{8D6E008C-3C0F-4976-8778-1B20880E042C}" destId="{DFD3D26A-30CE-4F2C-94A3-54ADC24F39B4}" srcOrd="0" destOrd="0" presId="urn:microsoft.com/office/officeart/2005/8/layout/venn2"/>
    <dgm:cxn modelId="{2CEDDB81-CE15-4706-B5C0-28474DF767F0}" type="presParOf" srcId="{8D6E008C-3C0F-4976-8778-1B20880E042C}" destId="{CA45AE03-282E-4AED-B172-32101DBC36A2}" srcOrd="1" destOrd="0" presId="urn:microsoft.com/office/officeart/2005/8/layout/venn2"/>
    <dgm:cxn modelId="{CB00BF97-0B5A-4DFA-BCE6-79E704F02C6B}" type="presParOf" srcId="{4EC3F34D-3107-4F36-92BC-3037C3B2B7D9}" destId="{FE58D5DB-1293-467A-B8F4-1D45525A3C42}" srcOrd="2" destOrd="0" presId="urn:microsoft.com/office/officeart/2005/8/layout/venn2"/>
    <dgm:cxn modelId="{4C07574F-DCE9-4093-B475-332CF8E887CE}" type="presParOf" srcId="{FE58D5DB-1293-467A-B8F4-1D45525A3C42}" destId="{15D1C8E3-921D-4ECF-8648-B646F08945F5}" srcOrd="0" destOrd="0" presId="urn:microsoft.com/office/officeart/2005/8/layout/venn2"/>
    <dgm:cxn modelId="{94AFF08A-E77A-446A-9901-64997D673E4F}" type="presParOf" srcId="{FE58D5DB-1293-467A-B8F4-1D45525A3C42}" destId="{252D0D5C-3E33-4D25-99DF-495A2A53F47A}" srcOrd="1" destOrd="0" presId="urn:microsoft.com/office/officeart/2005/8/layout/venn2"/>
    <dgm:cxn modelId="{1B4D10FF-ED15-47AC-81D9-7F3E2C86F9A4}" type="presParOf" srcId="{4EC3F34D-3107-4F36-92BC-3037C3B2B7D9}" destId="{C8499E27-5FA5-4F46-B6E7-BE9AEF65A6F5}" srcOrd="3" destOrd="0" presId="urn:microsoft.com/office/officeart/2005/8/layout/venn2"/>
    <dgm:cxn modelId="{48DA9237-B40D-47B7-8289-06BD9102D56B}" type="presParOf" srcId="{C8499E27-5FA5-4F46-B6E7-BE9AEF65A6F5}" destId="{864960AA-F2F7-4C7B-9ACC-CFE0BF12AF85}" srcOrd="0" destOrd="0" presId="urn:microsoft.com/office/officeart/2005/8/layout/venn2"/>
    <dgm:cxn modelId="{33BD2F37-4704-4D6D-82AA-51996E0151A7}" type="presParOf" srcId="{C8499E27-5FA5-4F46-B6E7-BE9AEF65A6F5}" destId="{723C2572-EAA8-4EEB-8F89-B2DDF6CE8710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6C4B65-F626-4F85-AB69-8C8F3E91F7A9}" type="doc">
      <dgm:prSet loTypeId="urn:microsoft.com/office/officeart/2005/8/layout/hList6" loCatId="list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039FEB3-8EBE-4E6C-B2DB-876CB9B791F6}">
      <dgm:prSet phldrT="[Текст]"/>
      <dgm:spPr/>
      <dgm:t>
        <a:bodyPr/>
        <a:lstStyle/>
        <a:p>
          <a:r>
            <a:rPr lang="ru-RU" dirty="0" smtClean="0"/>
            <a:t>Новая организация</a:t>
          </a:r>
          <a:endParaRPr lang="ru-RU" dirty="0"/>
        </a:p>
      </dgm:t>
    </dgm:pt>
    <dgm:pt modelId="{B818E9A4-301A-49B2-A6AD-0C30C89DDD90}" type="parTrans" cxnId="{AE5B2340-568C-4950-B844-6254BF7D2D7B}">
      <dgm:prSet/>
      <dgm:spPr/>
      <dgm:t>
        <a:bodyPr/>
        <a:lstStyle/>
        <a:p>
          <a:endParaRPr lang="ru-RU"/>
        </a:p>
      </dgm:t>
    </dgm:pt>
    <dgm:pt modelId="{3D066B15-E4A5-4AB1-A446-AB9084FDDF23}" type="sibTrans" cxnId="{AE5B2340-568C-4950-B844-6254BF7D2D7B}">
      <dgm:prSet/>
      <dgm:spPr/>
      <dgm:t>
        <a:bodyPr/>
        <a:lstStyle/>
        <a:p>
          <a:endParaRPr lang="ru-RU"/>
        </a:p>
      </dgm:t>
    </dgm:pt>
    <dgm:pt modelId="{3C0C314B-016F-4BE9-87E0-787507A9EFD5}">
      <dgm:prSet phldrT="[Текст]"/>
      <dgm:spPr/>
      <dgm:t>
        <a:bodyPr/>
        <a:lstStyle/>
        <a:p>
          <a:r>
            <a:rPr lang="ru-RU" dirty="0" smtClean="0"/>
            <a:t>Расширение деятельности Ресурсного центра / методического центра</a:t>
          </a:r>
          <a:endParaRPr lang="ru-RU" dirty="0"/>
        </a:p>
      </dgm:t>
    </dgm:pt>
    <dgm:pt modelId="{865FB913-0B15-4DD9-9312-079E97085551}" type="parTrans" cxnId="{71581B53-1D24-4A2E-9073-A8E0B263925E}">
      <dgm:prSet/>
      <dgm:spPr/>
      <dgm:t>
        <a:bodyPr/>
        <a:lstStyle/>
        <a:p>
          <a:endParaRPr lang="ru-RU"/>
        </a:p>
      </dgm:t>
    </dgm:pt>
    <dgm:pt modelId="{4071B3FE-59D0-4153-ADFE-1252B2629769}" type="sibTrans" cxnId="{71581B53-1D24-4A2E-9073-A8E0B263925E}">
      <dgm:prSet/>
      <dgm:spPr/>
      <dgm:t>
        <a:bodyPr/>
        <a:lstStyle/>
        <a:p>
          <a:endParaRPr lang="ru-RU"/>
        </a:p>
      </dgm:t>
    </dgm:pt>
    <dgm:pt modelId="{7D721829-D0C9-49BE-B754-0EEBC0A55DD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Проектный офис при администрации города Соликамска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5F8A913-3368-4021-AC99-4BF86610E9F9}" type="parTrans" cxnId="{DB5CC85E-FB78-4AE6-B0A6-BE0939D4628E}">
      <dgm:prSet/>
      <dgm:spPr/>
      <dgm:t>
        <a:bodyPr/>
        <a:lstStyle/>
        <a:p>
          <a:endParaRPr lang="ru-RU"/>
        </a:p>
      </dgm:t>
    </dgm:pt>
    <dgm:pt modelId="{7A4E9F43-8F73-4A21-AA99-AE546A3C8CD6}" type="sibTrans" cxnId="{DB5CC85E-FB78-4AE6-B0A6-BE0939D4628E}">
      <dgm:prSet/>
      <dgm:spPr/>
      <dgm:t>
        <a:bodyPr/>
        <a:lstStyle/>
        <a:p>
          <a:endParaRPr lang="ru-RU"/>
        </a:p>
      </dgm:t>
    </dgm:pt>
    <dgm:pt modelId="{37D37793-DEB0-4267-93B3-5898CE16EC3E}">
      <dgm:prSet/>
      <dgm:spPr/>
      <dgm:t>
        <a:bodyPr/>
        <a:lstStyle/>
        <a:p>
          <a:r>
            <a:rPr lang="ru-RU" dirty="0" smtClean="0"/>
            <a:t>На базе организации дополнительного образования</a:t>
          </a:r>
          <a:endParaRPr lang="ru-RU" dirty="0"/>
        </a:p>
      </dgm:t>
    </dgm:pt>
    <dgm:pt modelId="{A4AA95AE-2B9D-4C20-9530-9BC5344EC1BC}" type="parTrans" cxnId="{4A58AA1F-25AD-446C-B28F-59928CC68E2F}">
      <dgm:prSet/>
      <dgm:spPr/>
      <dgm:t>
        <a:bodyPr/>
        <a:lstStyle/>
        <a:p>
          <a:endParaRPr lang="ru-RU"/>
        </a:p>
      </dgm:t>
    </dgm:pt>
    <dgm:pt modelId="{A7AD30C3-6465-4E26-B0AF-EE7DFE72127E}" type="sibTrans" cxnId="{4A58AA1F-25AD-446C-B28F-59928CC68E2F}">
      <dgm:prSet/>
      <dgm:spPr/>
      <dgm:t>
        <a:bodyPr/>
        <a:lstStyle/>
        <a:p>
          <a:endParaRPr lang="ru-RU"/>
        </a:p>
      </dgm:t>
    </dgm:pt>
    <dgm:pt modelId="{E766AB85-3065-433E-8A2D-5985A4F75D68}" type="pres">
      <dgm:prSet presAssocID="{8B6C4B65-F626-4F85-AB69-8C8F3E91F7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11228C-3A7A-43B4-A1B4-67AAC6326B6C}" type="pres">
      <dgm:prSet presAssocID="{1039FEB3-8EBE-4E6C-B2DB-876CB9B791F6}" presName="node" presStyleLbl="node1" presStyleIdx="0" presStyleCnt="4" custScaleY="85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A1650-CE87-4BB1-9E81-8572FA39FD0D}" type="pres">
      <dgm:prSet presAssocID="{3D066B15-E4A5-4AB1-A446-AB9084FDDF23}" presName="sibTrans" presStyleCnt="0"/>
      <dgm:spPr/>
    </dgm:pt>
    <dgm:pt modelId="{C6659859-F091-46A9-BD06-4B40B33E4F32}" type="pres">
      <dgm:prSet presAssocID="{3C0C314B-016F-4BE9-87E0-787507A9EFD5}" presName="node" presStyleLbl="node1" presStyleIdx="1" presStyleCnt="4" custScaleY="858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0CE775-AB12-4C85-B201-1F86546626A3}" type="pres">
      <dgm:prSet presAssocID="{4071B3FE-59D0-4153-ADFE-1252B2629769}" presName="sibTrans" presStyleCnt="0"/>
      <dgm:spPr/>
    </dgm:pt>
    <dgm:pt modelId="{3A390AAC-CBC0-4A6D-8C58-379610CD37DC}" type="pres">
      <dgm:prSet presAssocID="{7D721829-D0C9-49BE-B754-0EEBC0A55DD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5A277C-625A-48AD-B7B2-8A9992BC244E}" type="pres">
      <dgm:prSet presAssocID="{7A4E9F43-8F73-4A21-AA99-AE546A3C8CD6}" presName="sibTrans" presStyleCnt="0"/>
      <dgm:spPr/>
    </dgm:pt>
    <dgm:pt modelId="{69EB8D4A-63AA-41DB-93FF-1AB4AE7C1D59}" type="pres">
      <dgm:prSet presAssocID="{37D37793-DEB0-4267-93B3-5898CE16EC3E}" presName="node" presStyleLbl="node1" presStyleIdx="3" presStyleCnt="4" custScaleY="74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7F7950-C6CB-4E01-BA1A-AD727E571C77}" type="presOf" srcId="{37D37793-DEB0-4267-93B3-5898CE16EC3E}" destId="{69EB8D4A-63AA-41DB-93FF-1AB4AE7C1D59}" srcOrd="0" destOrd="0" presId="urn:microsoft.com/office/officeart/2005/8/layout/hList6"/>
    <dgm:cxn modelId="{71581B53-1D24-4A2E-9073-A8E0B263925E}" srcId="{8B6C4B65-F626-4F85-AB69-8C8F3E91F7A9}" destId="{3C0C314B-016F-4BE9-87E0-787507A9EFD5}" srcOrd="1" destOrd="0" parTransId="{865FB913-0B15-4DD9-9312-079E97085551}" sibTransId="{4071B3FE-59D0-4153-ADFE-1252B2629769}"/>
    <dgm:cxn modelId="{DB5CC85E-FB78-4AE6-B0A6-BE0939D4628E}" srcId="{8B6C4B65-F626-4F85-AB69-8C8F3E91F7A9}" destId="{7D721829-D0C9-49BE-B754-0EEBC0A55DD0}" srcOrd="2" destOrd="0" parTransId="{15F8A913-3368-4021-AC99-4BF86610E9F9}" sibTransId="{7A4E9F43-8F73-4A21-AA99-AE546A3C8CD6}"/>
    <dgm:cxn modelId="{C6498791-A670-48DF-B10B-BF33E073A577}" type="presOf" srcId="{8B6C4B65-F626-4F85-AB69-8C8F3E91F7A9}" destId="{E766AB85-3065-433E-8A2D-5985A4F75D68}" srcOrd="0" destOrd="0" presId="urn:microsoft.com/office/officeart/2005/8/layout/hList6"/>
    <dgm:cxn modelId="{813D96C4-038A-454E-A8AC-77852294A237}" type="presOf" srcId="{3C0C314B-016F-4BE9-87E0-787507A9EFD5}" destId="{C6659859-F091-46A9-BD06-4B40B33E4F32}" srcOrd="0" destOrd="0" presId="urn:microsoft.com/office/officeart/2005/8/layout/hList6"/>
    <dgm:cxn modelId="{F70C7C7A-5B7D-4E84-805A-6EDDFAFE42DB}" type="presOf" srcId="{7D721829-D0C9-49BE-B754-0EEBC0A55DD0}" destId="{3A390AAC-CBC0-4A6D-8C58-379610CD37DC}" srcOrd="0" destOrd="0" presId="urn:microsoft.com/office/officeart/2005/8/layout/hList6"/>
    <dgm:cxn modelId="{AE5B2340-568C-4950-B844-6254BF7D2D7B}" srcId="{8B6C4B65-F626-4F85-AB69-8C8F3E91F7A9}" destId="{1039FEB3-8EBE-4E6C-B2DB-876CB9B791F6}" srcOrd="0" destOrd="0" parTransId="{B818E9A4-301A-49B2-A6AD-0C30C89DDD90}" sibTransId="{3D066B15-E4A5-4AB1-A446-AB9084FDDF23}"/>
    <dgm:cxn modelId="{4A58AA1F-25AD-446C-B28F-59928CC68E2F}" srcId="{8B6C4B65-F626-4F85-AB69-8C8F3E91F7A9}" destId="{37D37793-DEB0-4267-93B3-5898CE16EC3E}" srcOrd="3" destOrd="0" parTransId="{A4AA95AE-2B9D-4C20-9530-9BC5344EC1BC}" sibTransId="{A7AD30C3-6465-4E26-B0AF-EE7DFE72127E}"/>
    <dgm:cxn modelId="{224296D1-05AC-4D40-B748-D39651EE9EB7}" type="presOf" srcId="{1039FEB3-8EBE-4E6C-B2DB-876CB9B791F6}" destId="{3B11228C-3A7A-43B4-A1B4-67AAC6326B6C}" srcOrd="0" destOrd="0" presId="urn:microsoft.com/office/officeart/2005/8/layout/hList6"/>
    <dgm:cxn modelId="{38DBF44A-6F76-402F-ADE4-B72C28E11D8A}" type="presParOf" srcId="{E766AB85-3065-433E-8A2D-5985A4F75D68}" destId="{3B11228C-3A7A-43B4-A1B4-67AAC6326B6C}" srcOrd="0" destOrd="0" presId="urn:microsoft.com/office/officeart/2005/8/layout/hList6"/>
    <dgm:cxn modelId="{8460F35C-5082-4EAD-B95E-A5D017E62D3A}" type="presParOf" srcId="{E766AB85-3065-433E-8A2D-5985A4F75D68}" destId="{1A2A1650-CE87-4BB1-9E81-8572FA39FD0D}" srcOrd="1" destOrd="0" presId="urn:microsoft.com/office/officeart/2005/8/layout/hList6"/>
    <dgm:cxn modelId="{B154563D-3471-49E6-B446-469091862CA7}" type="presParOf" srcId="{E766AB85-3065-433E-8A2D-5985A4F75D68}" destId="{C6659859-F091-46A9-BD06-4B40B33E4F32}" srcOrd="2" destOrd="0" presId="urn:microsoft.com/office/officeart/2005/8/layout/hList6"/>
    <dgm:cxn modelId="{F7388A1B-0D60-496D-8E9A-C198498A1813}" type="presParOf" srcId="{E766AB85-3065-433E-8A2D-5985A4F75D68}" destId="{C70CE775-AB12-4C85-B201-1F86546626A3}" srcOrd="3" destOrd="0" presId="urn:microsoft.com/office/officeart/2005/8/layout/hList6"/>
    <dgm:cxn modelId="{49E75F1F-76A3-49D3-B7C0-5727D64BB0D0}" type="presParOf" srcId="{E766AB85-3065-433E-8A2D-5985A4F75D68}" destId="{3A390AAC-CBC0-4A6D-8C58-379610CD37DC}" srcOrd="4" destOrd="0" presId="urn:microsoft.com/office/officeart/2005/8/layout/hList6"/>
    <dgm:cxn modelId="{995C37CD-67CA-4AEE-9653-F0D6DC877179}" type="presParOf" srcId="{E766AB85-3065-433E-8A2D-5985A4F75D68}" destId="{D25A277C-625A-48AD-B7B2-8A9992BC244E}" srcOrd="5" destOrd="0" presId="urn:microsoft.com/office/officeart/2005/8/layout/hList6"/>
    <dgm:cxn modelId="{3BF2CDB0-DD01-4394-833C-930458A6D377}" type="presParOf" srcId="{E766AB85-3065-433E-8A2D-5985A4F75D68}" destId="{69EB8D4A-63AA-41DB-93FF-1AB4AE7C1D59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9E92F8-8F9D-4AEC-8DA6-47A6C9D2AB2E}" type="doc">
      <dgm:prSet loTypeId="urn:microsoft.com/office/officeart/2005/8/layout/bList2#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39308B5F-A399-428F-9868-E53FFF2A9150}">
      <dgm:prSet phldrT="[Текст]"/>
      <dgm:spPr/>
      <dgm:t>
        <a:bodyPr/>
        <a:lstStyle/>
        <a:p>
          <a:r>
            <a:rPr lang="ru-RU" dirty="0" err="1" smtClean="0"/>
            <a:t>моц</a:t>
          </a:r>
          <a:endParaRPr lang="ru-RU" dirty="0"/>
        </a:p>
      </dgm:t>
    </dgm:pt>
    <dgm:pt modelId="{1AB3442B-8CC2-462C-A304-61C4E23489A0}" type="parTrans" cxnId="{D669A0D3-7144-4B59-A2E2-ED90232830FB}">
      <dgm:prSet/>
      <dgm:spPr/>
      <dgm:t>
        <a:bodyPr/>
        <a:lstStyle/>
        <a:p>
          <a:endParaRPr lang="ru-RU"/>
        </a:p>
      </dgm:t>
    </dgm:pt>
    <dgm:pt modelId="{D37F765D-4488-43FD-BC7A-727B31891E1D}" type="sibTrans" cxnId="{D669A0D3-7144-4B59-A2E2-ED90232830FB}">
      <dgm:prSet/>
      <dgm:spPr/>
      <dgm:t>
        <a:bodyPr/>
        <a:lstStyle/>
        <a:p>
          <a:endParaRPr lang="ru-RU"/>
        </a:p>
      </dgm:t>
    </dgm:pt>
    <dgm:pt modelId="{335BDA1A-60CF-4AAB-9D83-7BAAA65D5FD2}">
      <dgm:prSet phldrT="[Текст]"/>
      <dgm:spPr/>
      <dgm:t>
        <a:bodyPr/>
        <a:lstStyle/>
        <a:p>
          <a:pPr algn="just"/>
          <a:r>
            <a:rPr lang="ru-RU" dirty="0" smtClean="0">
              <a:latin typeface="Times New Roman" pitchFamily="18" charset="0"/>
              <a:cs typeface="Times New Roman" pitchFamily="18" charset="0"/>
            </a:rPr>
            <a:t>Взаимодействие с РМЦ;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2B86F1B-2F2C-46B9-9B03-BB98FE1BF68C}" type="parTrans" cxnId="{DA7D0962-B606-4CD9-B492-946B6A5F05DB}">
      <dgm:prSet/>
      <dgm:spPr/>
      <dgm:t>
        <a:bodyPr/>
        <a:lstStyle/>
        <a:p>
          <a:endParaRPr lang="ru-RU"/>
        </a:p>
      </dgm:t>
    </dgm:pt>
    <dgm:pt modelId="{33AFBA59-09CA-4824-B51A-3C42FB86910D}" type="sibTrans" cxnId="{DA7D0962-B606-4CD9-B492-946B6A5F05DB}">
      <dgm:prSet/>
      <dgm:spPr/>
      <dgm:t>
        <a:bodyPr/>
        <a:lstStyle/>
        <a:p>
          <a:endParaRPr lang="ru-RU"/>
        </a:p>
      </dgm:t>
    </dgm:pt>
    <dgm:pt modelId="{25E627FF-8251-4557-B517-EACD5794649B}">
      <dgm:prSet phldrT="[Текст]"/>
      <dgm:spPr/>
      <dgm:t>
        <a:bodyPr/>
        <a:lstStyle/>
        <a:p>
          <a:pPr algn="just"/>
          <a:r>
            <a:rPr lang="ru-RU" dirty="0" smtClean="0">
              <a:latin typeface="Times New Roman" pitchFamily="18" charset="0"/>
              <a:cs typeface="Times New Roman" pitchFamily="18" charset="0"/>
            </a:rPr>
            <a:t>Работа на портале «Навигатор дополнительного образования»;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34BEDE5-C05C-4454-A0CA-77D7B179423E}" type="parTrans" cxnId="{64513BFB-3C7B-4DD1-ADB5-B246CA4F4E3F}">
      <dgm:prSet/>
      <dgm:spPr/>
      <dgm:t>
        <a:bodyPr/>
        <a:lstStyle/>
        <a:p>
          <a:endParaRPr lang="ru-RU"/>
        </a:p>
      </dgm:t>
    </dgm:pt>
    <dgm:pt modelId="{ED3D00D0-93E2-4CE9-80AE-45C2673BCB91}" type="sibTrans" cxnId="{64513BFB-3C7B-4DD1-ADB5-B246CA4F4E3F}">
      <dgm:prSet/>
      <dgm:spPr/>
      <dgm:t>
        <a:bodyPr/>
        <a:lstStyle/>
        <a:p>
          <a:endParaRPr lang="ru-RU"/>
        </a:p>
      </dgm:t>
    </dgm:pt>
    <dgm:pt modelId="{F73368C8-8425-48DD-8384-0557FA6EDB22}">
      <dgm:prSet phldrT="[Текст]"/>
      <dgm:spPr/>
      <dgm:t>
        <a:bodyPr/>
        <a:lstStyle/>
        <a:p>
          <a:pPr algn="just"/>
          <a:r>
            <a:rPr lang="ru-RU" dirty="0" smtClean="0">
              <a:latin typeface="Times New Roman" pitchFamily="18" charset="0"/>
              <a:cs typeface="Times New Roman" pitchFamily="18" charset="0"/>
            </a:rPr>
            <a:t>Внедрение и контроль работы модели персонифицированного финансирования услуги;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C7A47D4-CF68-4D9B-BE4D-F05D0B1D73DB}" type="parTrans" cxnId="{4D207620-DB83-4714-8080-33B428EEA43D}">
      <dgm:prSet/>
      <dgm:spPr/>
      <dgm:t>
        <a:bodyPr/>
        <a:lstStyle/>
        <a:p>
          <a:endParaRPr lang="ru-RU"/>
        </a:p>
      </dgm:t>
    </dgm:pt>
    <dgm:pt modelId="{E72401AE-9492-4C4B-9135-82D1387768A6}" type="sibTrans" cxnId="{4D207620-DB83-4714-8080-33B428EEA43D}">
      <dgm:prSet/>
      <dgm:spPr/>
      <dgm:t>
        <a:bodyPr/>
        <a:lstStyle/>
        <a:p>
          <a:endParaRPr lang="ru-RU"/>
        </a:p>
      </dgm:t>
    </dgm:pt>
    <dgm:pt modelId="{D0114A40-FE1E-4BD9-9FEC-AC2190362367}">
      <dgm:prSet/>
      <dgm:spPr/>
      <dgm:t>
        <a:bodyPr/>
        <a:lstStyle/>
        <a:p>
          <a:pPr algn="just"/>
          <a:r>
            <a:rPr lang="ru-RU" dirty="0" smtClean="0">
              <a:latin typeface="Times New Roman" pitchFamily="18" charset="0"/>
              <a:cs typeface="Times New Roman" pitchFamily="18" charset="0"/>
            </a:rPr>
            <a:t>Независимая оценка качества образовательных услуг;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A3D8D1A-89F0-4976-B236-954C6C7ED9BA}" type="parTrans" cxnId="{7EE33225-C7C5-4CBF-84B8-127B76B0B745}">
      <dgm:prSet/>
      <dgm:spPr/>
      <dgm:t>
        <a:bodyPr/>
        <a:lstStyle/>
        <a:p>
          <a:endParaRPr lang="ru-RU"/>
        </a:p>
      </dgm:t>
    </dgm:pt>
    <dgm:pt modelId="{3901369E-293E-4A99-835A-C56AA8868A68}" type="sibTrans" cxnId="{7EE33225-C7C5-4CBF-84B8-127B76B0B745}">
      <dgm:prSet/>
      <dgm:spPr/>
      <dgm:t>
        <a:bodyPr/>
        <a:lstStyle/>
        <a:p>
          <a:endParaRPr lang="ru-RU"/>
        </a:p>
      </dgm:t>
    </dgm:pt>
    <dgm:pt modelId="{9AC07F5B-0681-4BCE-AB97-30A490AE7414}">
      <dgm:prSet/>
      <dgm:spPr/>
      <dgm:t>
        <a:bodyPr/>
        <a:lstStyle/>
        <a:p>
          <a:pPr algn="just"/>
          <a:r>
            <a:rPr lang="ru-RU" dirty="0" smtClean="0">
              <a:latin typeface="Times New Roman" pitchFamily="18" charset="0"/>
              <a:cs typeface="Times New Roman" pitchFamily="18" charset="0"/>
            </a:rPr>
            <a:t>Экспертиза дополнительных общеобразовательных программ;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6EF2846-83DB-4683-B279-A53F94E067F4}" type="parTrans" cxnId="{FC56A0E3-F77F-472F-8548-2E5A73986A54}">
      <dgm:prSet/>
      <dgm:spPr/>
      <dgm:t>
        <a:bodyPr/>
        <a:lstStyle/>
        <a:p>
          <a:endParaRPr lang="ru-RU"/>
        </a:p>
      </dgm:t>
    </dgm:pt>
    <dgm:pt modelId="{57C1B8B8-CC90-42AB-82D5-1352C8D4BE94}" type="sibTrans" cxnId="{FC56A0E3-F77F-472F-8548-2E5A73986A54}">
      <dgm:prSet/>
      <dgm:spPr/>
      <dgm:t>
        <a:bodyPr/>
        <a:lstStyle/>
        <a:p>
          <a:endParaRPr lang="ru-RU"/>
        </a:p>
      </dgm:t>
    </dgm:pt>
    <dgm:pt modelId="{4B35DC30-1307-44D7-BB5E-6B65FFA80AB1}">
      <dgm:prSet/>
      <dgm:spPr/>
      <dgm:t>
        <a:bodyPr/>
        <a:lstStyle/>
        <a:p>
          <a:pPr algn="just"/>
          <a:r>
            <a:rPr lang="ru-RU" dirty="0" smtClean="0">
              <a:latin typeface="Times New Roman" pitchFamily="18" charset="0"/>
              <a:cs typeface="Times New Roman" pitchFamily="18" charset="0"/>
            </a:rPr>
            <a:t>«Инвентаризация» ОДО;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984A490-D0D2-4757-AF2E-280BBBC322C9}" type="parTrans" cxnId="{B6D6CC41-8FDD-4ADA-8225-EA566504FDEB}">
      <dgm:prSet/>
      <dgm:spPr/>
      <dgm:t>
        <a:bodyPr/>
        <a:lstStyle/>
        <a:p>
          <a:endParaRPr lang="ru-RU"/>
        </a:p>
      </dgm:t>
    </dgm:pt>
    <dgm:pt modelId="{F4F43295-2AAD-41B6-9E26-2A4635E93BD5}" type="sibTrans" cxnId="{B6D6CC41-8FDD-4ADA-8225-EA566504FDEB}">
      <dgm:prSet/>
      <dgm:spPr/>
      <dgm:t>
        <a:bodyPr/>
        <a:lstStyle/>
        <a:p>
          <a:endParaRPr lang="ru-RU"/>
        </a:p>
      </dgm:t>
    </dgm:pt>
    <dgm:pt modelId="{D137F665-1526-4611-A8BA-D73714278DD6}">
      <dgm:prSet/>
      <dgm:spPr/>
      <dgm:t>
        <a:bodyPr/>
        <a:lstStyle/>
        <a:p>
          <a:pPr algn="just"/>
          <a:r>
            <a:rPr lang="ru-RU" dirty="0" smtClean="0">
              <a:latin typeface="Times New Roman" pitchFamily="18" charset="0"/>
              <a:cs typeface="Times New Roman" pitchFamily="18" charset="0"/>
            </a:rPr>
            <a:t>Создание банка лучших программ и практик дополнительного образования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CB629B1-00F8-4AA5-BF90-AB4FEE6870FA}" type="parTrans" cxnId="{AAB2A54C-C28A-4C05-9857-9E579365EE44}">
      <dgm:prSet/>
      <dgm:spPr/>
      <dgm:t>
        <a:bodyPr/>
        <a:lstStyle/>
        <a:p>
          <a:endParaRPr lang="ru-RU"/>
        </a:p>
      </dgm:t>
    </dgm:pt>
    <dgm:pt modelId="{1F5AE370-558B-4D36-9A3A-5C719F1B3F2C}" type="sibTrans" cxnId="{AAB2A54C-C28A-4C05-9857-9E579365EE44}">
      <dgm:prSet/>
      <dgm:spPr/>
      <dgm:t>
        <a:bodyPr/>
        <a:lstStyle/>
        <a:p>
          <a:endParaRPr lang="ru-RU"/>
        </a:p>
      </dgm:t>
    </dgm:pt>
    <dgm:pt modelId="{AC853369-70CF-406F-8794-2F9D3961B147}" type="pres">
      <dgm:prSet presAssocID="{D59E92F8-8F9D-4AEC-8DA6-47A6C9D2AB2E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D03EE5-7F89-4670-84BE-71B498EB80B8}" type="pres">
      <dgm:prSet presAssocID="{39308B5F-A399-428F-9868-E53FFF2A9150}" presName="compNode" presStyleCnt="0"/>
      <dgm:spPr/>
    </dgm:pt>
    <dgm:pt modelId="{258A8B54-AEE0-410B-A4D0-E0853520E316}" type="pres">
      <dgm:prSet presAssocID="{39308B5F-A399-428F-9868-E53FFF2A9150}" presName="childRect" presStyleLbl="bgAcc1" presStyleIdx="0" presStyleCnt="1" custScaleX="204491" custScaleY="158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2B2005-5063-4AF1-9F7F-8F76AB6CFC67}" type="pres">
      <dgm:prSet presAssocID="{39308B5F-A399-428F-9868-E53FFF2A915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78D789-D83C-4DF1-8843-06BFC34053C5}" type="pres">
      <dgm:prSet presAssocID="{39308B5F-A399-428F-9868-E53FFF2A9150}" presName="parentRect" presStyleLbl="alignNode1" presStyleIdx="0" presStyleCnt="1" custScaleX="154855" custScaleY="60837" custLinFactNeighborY="39441"/>
      <dgm:spPr/>
      <dgm:t>
        <a:bodyPr/>
        <a:lstStyle/>
        <a:p>
          <a:endParaRPr lang="ru-RU"/>
        </a:p>
      </dgm:t>
    </dgm:pt>
    <dgm:pt modelId="{0966D8FE-C634-46AE-A292-CC1D874F229E}" type="pres">
      <dgm:prSet presAssocID="{39308B5F-A399-428F-9868-E53FFF2A9150}" presName="adorn" presStyleLbl="fgAccFollowNode1" presStyleIdx="0" presStyleCnt="1" custAng="0" custLinFactX="24069" custLinFactNeighborX="100000" custLinFactNeighborY="766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64513BFB-3C7B-4DD1-ADB5-B246CA4F4E3F}" srcId="{39308B5F-A399-428F-9868-E53FFF2A9150}" destId="{25E627FF-8251-4557-B517-EACD5794649B}" srcOrd="1" destOrd="0" parTransId="{A34BEDE5-C05C-4454-A0CA-77D7B179423E}" sibTransId="{ED3D00D0-93E2-4CE9-80AE-45C2673BCB91}"/>
    <dgm:cxn modelId="{AAB2A54C-C28A-4C05-9857-9E579365EE44}" srcId="{39308B5F-A399-428F-9868-E53FFF2A9150}" destId="{D137F665-1526-4611-A8BA-D73714278DD6}" srcOrd="6" destOrd="0" parTransId="{ECB629B1-00F8-4AA5-BF90-AB4FEE6870FA}" sibTransId="{1F5AE370-558B-4D36-9A3A-5C719F1B3F2C}"/>
    <dgm:cxn modelId="{B6D6CC41-8FDD-4ADA-8225-EA566504FDEB}" srcId="{39308B5F-A399-428F-9868-E53FFF2A9150}" destId="{4B35DC30-1307-44D7-BB5E-6B65FFA80AB1}" srcOrd="5" destOrd="0" parTransId="{0984A490-D0D2-4757-AF2E-280BBBC322C9}" sibTransId="{F4F43295-2AAD-41B6-9E26-2A4635E93BD5}"/>
    <dgm:cxn modelId="{795FEF54-9A4F-4805-A1B0-9B94432C4C15}" type="presOf" srcId="{39308B5F-A399-428F-9868-E53FFF2A9150}" destId="{562B2005-5063-4AF1-9F7F-8F76AB6CFC67}" srcOrd="0" destOrd="0" presId="urn:microsoft.com/office/officeart/2005/8/layout/bList2#1"/>
    <dgm:cxn modelId="{7EE33225-C7C5-4CBF-84B8-127B76B0B745}" srcId="{39308B5F-A399-428F-9868-E53FFF2A9150}" destId="{D0114A40-FE1E-4BD9-9FEC-AC2190362367}" srcOrd="3" destOrd="0" parTransId="{8A3D8D1A-89F0-4976-B236-954C6C7ED9BA}" sibTransId="{3901369E-293E-4A99-835A-C56AA8868A68}"/>
    <dgm:cxn modelId="{A1F9216D-18E4-4C53-AE96-290EF0C9C035}" type="presOf" srcId="{D59E92F8-8F9D-4AEC-8DA6-47A6C9D2AB2E}" destId="{AC853369-70CF-406F-8794-2F9D3961B147}" srcOrd="0" destOrd="0" presId="urn:microsoft.com/office/officeart/2005/8/layout/bList2#1"/>
    <dgm:cxn modelId="{5EB7A716-7A57-479B-8D08-3EF8534FDE58}" type="presOf" srcId="{4B35DC30-1307-44D7-BB5E-6B65FFA80AB1}" destId="{258A8B54-AEE0-410B-A4D0-E0853520E316}" srcOrd="0" destOrd="5" presId="urn:microsoft.com/office/officeart/2005/8/layout/bList2#1"/>
    <dgm:cxn modelId="{458221C6-1554-4F42-935B-22201402F82B}" type="presOf" srcId="{335BDA1A-60CF-4AAB-9D83-7BAAA65D5FD2}" destId="{258A8B54-AEE0-410B-A4D0-E0853520E316}" srcOrd="0" destOrd="0" presId="urn:microsoft.com/office/officeart/2005/8/layout/bList2#1"/>
    <dgm:cxn modelId="{D669A0D3-7144-4B59-A2E2-ED90232830FB}" srcId="{D59E92F8-8F9D-4AEC-8DA6-47A6C9D2AB2E}" destId="{39308B5F-A399-428F-9868-E53FFF2A9150}" srcOrd="0" destOrd="0" parTransId="{1AB3442B-8CC2-462C-A304-61C4E23489A0}" sibTransId="{D37F765D-4488-43FD-BC7A-727B31891E1D}"/>
    <dgm:cxn modelId="{649E996A-97A0-4D5C-AFBD-C9FA3330BD24}" type="presOf" srcId="{D0114A40-FE1E-4BD9-9FEC-AC2190362367}" destId="{258A8B54-AEE0-410B-A4D0-E0853520E316}" srcOrd="0" destOrd="3" presId="urn:microsoft.com/office/officeart/2005/8/layout/bList2#1"/>
    <dgm:cxn modelId="{07D1A72E-AA31-4C25-8CD7-2693336C0C8A}" type="presOf" srcId="{39308B5F-A399-428F-9868-E53FFF2A9150}" destId="{0778D789-D83C-4DF1-8843-06BFC34053C5}" srcOrd="1" destOrd="0" presId="urn:microsoft.com/office/officeart/2005/8/layout/bList2#1"/>
    <dgm:cxn modelId="{D23EDEB2-2B20-4D5A-A475-C2AB16A88A17}" type="presOf" srcId="{D137F665-1526-4611-A8BA-D73714278DD6}" destId="{258A8B54-AEE0-410B-A4D0-E0853520E316}" srcOrd="0" destOrd="6" presId="urn:microsoft.com/office/officeart/2005/8/layout/bList2#1"/>
    <dgm:cxn modelId="{DB411BC5-AD99-495B-A499-0BDFC8625B40}" type="presOf" srcId="{F73368C8-8425-48DD-8384-0557FA6EDB22}" destId="{258A8B54-AEE0-410B-A4D0-E0853520E316}" srcOrd="0" destOrd="2" presId="urn:microsoft.com/office/officeart/2005/8/layout/bList2#1"/>
    <dgm:cxn modelId="{6BC70E21-55E4-40EC-BD37-472263564BD3}" type="presOf" srcId="{9AC07F5B-0681-4BCE-AB97-30A490AE7414}" destId="{258A8B54-AEE0-410B-A4D0-E0853520E316}" srcOrd="0" destOrd="4" presId="urn:microsoft.com/office/officeart/2005/8/layout/bList2#1"/>
    <dgm:cxn modelId="{4D207620-DB83-4714-8080-33B428EEA43D}" srcId="{39308B5F-A399-428F-9868-E53FFF2A9150}" destId="{F73368C8-8425-48DD-8384-0557FA6EDB22}" srcOrd="2" destOrd="0" parTransId="{0C7A47D4-CF68-4D9B-BE4D-F05D0B1D73DB}" sibTransId="{E72401AE-9492-4C4B-9135-82D1387768A6}"/>
    <dgm:cxn modelId="{FAAF1B3C-A4E2-4C71-AD40-BD6A676FAA0D}" type="presOf" srcId="{25E627FF-8251-4557-B517-EACD5794649B}" destId="{258A8B54-AEE0-410B-A4D0-E0853520E316}" srcOrd="0" destOrd="1" presId="urn:microsoft.com/office/officeart/2005/8/layout/bList2#1"/>
    <dgm:cxn modelId="{DA7D0962-B606-4CD9-B492-946B6A5F05DB}" srcId="{39308B5F-A399-428F-9868-E53FFF2A9150}" destId="{335BDA1A-60CF-4AAB-9D83-7BAAA65D5FD2}" srcOrd="0" destOrd="0" parTransId="{72B86F1B-2F2C-46B9-9B03-BB98FE1BF68C}" sibTransId="{33AFBA59-09CA-4824-B51A-3C42FB86910D}"/>
    <dgm:cxn modelId="{FC56A0E3-F77F-472F-8548-2E5A73986A54}" srcId="{39308B5F-A399-428F-9868-E53FFF2A9150}" destId="{9AC07F5B-0681-4BCE-AB97-30A490AE7414}" srcOrd="4" destOrd="0" parTransId="{16EF2846-83DB-4683-B279-A53F94E067F4}" sibTransId="{57C1B8B8-CC90-42AB-82D5-1352C8D4BE94}"/>
    <dgm:cxn modelId="{1F2B8282-A953-4344-8A62-9C465A3F3CCA}" type="presParOf" srcId="{AC853369-70CF-406F-8794-2F9D3961B147}" destId="{93D03EE5-7F89-4670-84BE-71B498EB80B8}" srcOrd="0" destOrd="0" presId="urn:microsoft.com/office/officeart/2005/8/layout/bList2#1"/>
    <dgm:cxn modelId="{5210583F-9972-4E54-96B2-37F963255A01}" type="presParOf" srcId="{93D03EE5-7F89-4670-84BE-71B498EB80B8}" destId="{258A8B54-AEE0-410B-A4D0-E0853520E316}" srcOrd="0" destOrd="0" presId="urn:microsoft.com/office/officeart/2005/8/layout/bList2#1"/>
    <dgm:cxn modelId="{852B1EB9-4E2F-4801-9553-50DFAB3B99AA}" type="presParOf" srcId="{93D03EE5-7F89-4670-84BE-71B498EB80B8}" destId="{562B2005-5063-4AF1-9F7F-8F76AB6CFC67}" srcOrd="1" destOrd="0" presId="urn:microsoft.com/office/officeart/2005/8/layout/bList2#1"/>
    <dgm:cxn modelId="{9665A8DD-D9E3-4EE7-93E6-40182052DCA4}" type="presParOf" srcId="{93D03EE5-7F89-4670-84BE-71B498EB80B8}" destId="{0778D789-D83C-4DF1-8843-06BFC34053C5}" srcOrd="2" destOrd="0" presId="urn:microsoft.com/office/officeart/2005/8/layout/bList2#1"/>
    <dgm:cxn modelId="{6F68111B-7B54-4E5E-82BD-5CB97F430458}" type="presParOf" srcId="{93D03EE5-7F89-4670-84BE-71B498EB80B8}" destId="{0966D8FE-C634-46AE-A292-CC1D874F229E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F0A65-E4C8-4463-8140-24FE0D0CFD24}">
      <dsp:nvSpPr>
        <dsp:cNvPr id="0" name=""/>
        <dsp:cNvSpPr/>
      </dsp:nvSpPr>
      <dsp:spPr>
        <a:xfrm>
          <a:off x="0" y="1092"/>
          <a:ext cx="7285638" cy="376728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>
              <a:solidFill>
                <a:srgbClr val="C00000"/>
              </a:solidFill>
            </a:rPr>
            <a:t>Цель:</a:t>
          </a:r>
          <a:endParaRPr lang="ru-RU" sz="1800" kern="1200" baseline="0" dirty="0">
            <a:solidFill>
              <a:srgbClr val="C00000"/>
            </a:solidFill>
          </a:endParaRPr>
        </a:p>
      </dsp:txBody>
      <dsp:txXfrm>
        <a:off x="18390" y="19482"/>
        <a:ext cx="7248858" cy="339948"/>
      </dsp:txXfrm>
    </dsp:sp>
    <dsp:sp modelId="{AC97A017-2B68-4123-AF44-F6CB754AC981}">
      <dsp:nvSpPr>
        <dsp:cNvPr id="0" name=""/>
        <dsp:cNvSpPr/>
      </dsp:nvSpPr>
      <dsp:spPr>
        <a:xfrm>
          <a:off x="0" y="382662"/>
          <a:ext cx="7285638" cy="1653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319" tIns="22860" rIns="128016" bIns="22860" numCol="1" spcCol="1270" anchor="t" anchorCtr="0">
          <a:noAutofit/>
        </a:bodyPr>
        <a:lstStyle/>
        <a:p>
          <a:pPr marL="171450" lvl="1" indent="-171450" algn="just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0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Создание в Пермском крае конкурентоспособной системы дополнительного образования детей, соответствующей</a:t>
          </a:r>
          <a:r>
            <a:rPr lang="ru-RU" sz="1800" b="0" kern="1200" baseline="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интересам детей и их родителей,</a:t>
          </a:r>
          <a:r>
            <a:rPr lang="ru-RU" sz="1800" b="0" kern="1200" dirty="0" smtClean="0">
              <a:solidFill>
                <a:schemeClr val="tx1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 региональным особенностям и потребностям социально-экономического и технологического развития региона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82662"/>
        <a:ext cx="7285638" cy="1653203"/>
      </dsp:txXfrm>
    </dsp:sp>
    <dsp:sp modelId="{BB89C1CE-174F-4BC5-91A9-EBADC449F82F}">
      <dsp:nvSpPr>
        <dsp:cNvPr id="0" name=""/>
        <dsp:cNvSpPr/>
      </dsp:nvSpPr>
      <dsp:spPr>
        <a:xfrm>
          <a:off x="0" y="1370496"/>
          <a:ext cx="7285638" cy="376728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>
              <a:solidFill>
                <a:srgbClr val="C00000"/>
              </a:solidFill>
            </a:rPr>
            <a:t>Задачи</a:t>
          </a:r>
          <a:r>
            <a:rPr lang="ru-RU" sz="1800" kern="1200" baseline="0" dirty="0">
              <a:solidFill>
                <a:srgbClr val="C00000"/>
              </a:solidFill>
            </a:rPr>
            <a:t>:</a:t>
          </a:r>
        </a:p>
      </dsp:txBody>
      <dsp:txXfrm>
        <a:off x="18390" y="1388886"/>
        <a:ext cx="7248858" cy="339948"/>
      </dsp:txXfrm>
    </dsp:sp>
    <dsp:sp modelId="{CB9CAFEC-24A4-4455-BBB2-7F5649D777E9}">
      <dsp:nvSpPr>
        <dsp:cNvPr id="0" name=""/>
        <dsp:cNvSpPr/>
      </dsp:nvSpPr>
      <dsp:spPr>
        <a:xfrm>
          <a:off x="0" y="1755242"/>
          <a:ext cx="7285638" cy="353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319" tIns="22860" rIns="128016" bIns="22860" numCol="1" spcCol="1270" anchor="t" anchorCtr="0">
          <a:noAutofit/>
        </a:bodyPr>
        <a:lstStyle/>
        <a:p>
          <a:pPr marL="182563" marR="0" lvl="1" indent="-182563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создание регионального модельного центра дополнительного образования детей;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82563" marR="0" lvl="1" indent="-182563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обновление материально-технической базы организации дополнительного образования, реализующих программы технической и естественнонаучной направленностей;</a:t>
          </a:r>
        </a:p>
        <a:p>
          <a:pPr marL="182563" marR="0" lvl="1" indent="-182563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повышение доступности дополнительного образования детей через обеспечение равного доступа к бюджетному финансированию частных организаций, реализующих программы дополнительного образования;</a:t>
          </a:r>
        </a:p>
        <a:p>
          <a:pPr marL="182563" marR="0" lvl="1" indent="-182563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создание системы многоэтапных и </a:t>
          </a:r>
          <a:r>
            <a:rPr lang="ru-RU" sz="1800" kern="1200" dirty="0" err="1">
              <a:latin typeface="Times New Roman" pitchFamily="18" charset="0"/>
              <a:cs typeface="Times New Roman" pitchFamily="18" charset="0"/>
            </a:rPr>
            <a:t>разноуровневых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 мероприятий для детей, нацеленной на повышение мотивации детей, раскрытие и развитие способностей каждого ребенка;</a:t>
          </a:r>
        </a:p>
        <a:p>
          <a:pPr marL="182563" marR="0" lvl="1" indent="-182563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повышение квалификации управленческих и педагогических кадров в сфере дополнительного образования детей.</a:t>
          </a:r>
        </a:p>
        <a:p>
          <a:pPr marL="228600" lvl="1" indent="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kern="1200" dirty="0"/>
        </a:p>
      </dsp:txBody>
      <dsp:txXfrm>
        <a:off x="0" y="1755242"/>
        <a:ext cx="7285638" cy="3530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2D744-9F02-4CB7-932A-A9639FCB216C}">
      <dsp:nvSpPr>
        <dsp:cNvPr id="0" name=""/>
        <dsp:cNvSpPr/>
      </dsp:nvSpPr>
      <dsp:spPr>
        <a:xfrm>
          <a:off x="288031" y="0"/>
          <a:ext cx="3384376" cy="33843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дети</a:t>
          </a:r>
          <a:endParaRPr lang="ru-RU" sz="3600" b="1" kern="1200" dirty="0"/>
        </a:p>
      </dsp:txBody>
      <dsp:txXfrm>
        <a:off x="1507084" y="169218"/>
        <a:ext cx="946271" cy="507656"/>
      </dsp:txXfrm>
    </dsp:sp>
    <dsp:sp modelId="{DFD3D26A-30CE-4F2C-94A3-54ADC24F39B4}">
      <dsp:nvSpPr>
        <dsp:cNvPr id="0" name=""/>
        <dsp:cNvSpPr/>
      </dsp:nvSpPr>
      <dsp:spPr>
        <a:xfrm>
          <a:off x="626469" y="676875"/>
          <a:ext cx="2707500" cy="2707500"/>
        </a:xfrm>
        <a:prstGeom prst="ellipse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ОДО, школы, СПО, ВО, культура, спорт, ИП и т.д.</a:t>
          </a:r>
          <a:endParaRPr lang="ru-RU" sz="800" kern="1200" dirty="0"/>
        </a:p>
      </dsp:txBody>
      <dsp:txXfrm>
        <a:off x="1507084" y="839325"/>
        <a:ext cx="946271" cy="487350"/>
      </dsp:txXfrm>
    </dsp:sp>
    <dsp:sp modelId="{15D1C8E3-921D-4ECF-8648-B646F08945F5}">
      <dsp:nvSpPr>
        <dsp:cNvPr id="0" name=""/>
        <dsp:cNvSpPr/>
      </dsp:nvSpPr>
      <dsp:spPr>
        <a:xfrm>
          <a:off x="964907" y="1353750"/>
          <a:ext cx="2030625" cy="2030625"/>
        </a:xfrm>
        <a:prstGeom prst="ellipse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МОЦ </a:t>
          </a:r>
          <a:r>
            <a:rPr lang="en-US" sz="1200" b="1" kern="1200" dirty="0" smtClean="0"/>
            <a:t>N</a:t>
          </a:r>
          <a:r>
            <a:rPr lang="ru-RU" sz="1200" b="1" kern="1200" dirty="0" smtClean="0"/>
            <a:t>, ресурсный центр</a:t>
          </a:r>
          <a:endParaRPr lang="ru-RU" sz="2000" b="1" kern="1200" dirty="0"/>
        </a:p>
      </dsp:txBody>
      <dsp:txXfrm>
        <a:off x="1507084" y="1506047"/>
        <a:ext cx="946271" cy="456890"/>
      </dsp:txXfrm>
    </dsp:sp>
    <dsp:sp modelId="{864960AA-F2F7-4C7B-9ACC-CFE0BF12AF85}">
      <dsp:nvSpPr>
        <dsp:cNvPr id="0" name=""/>
        <dsp:cNvSpPr/>
      </dsp:nvSpPr>
      <dsp:spPr>
        <a:xfrm>
          <a:off x="1303344" y="2030625"/>
          <a:ext cx="1353750" cy="1353750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РМЦ</a:t>
          </a:r>
          <a:endParaRPr lang="ru-RU" sz="2000" b="1" kern="1200" dirty="0"/>
        </a:p>
      </dsp:txBody>
      <dsp:txXfrm>
        <a:off x="1501596" y="2369063"/>
        <a:ext cx="957246" cy="676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1228C-3A7A-43B4-A1B4-67AAC6326B6C}">
      <dsp:nvSpPr>
        <dsp:cNvPr id="0" name=""/>
        <dsp:cNvSpPr/>
      </dsp:nvSpPr>
      <dsp:spPr>
        <a:xfrm rot="16200000">
          <a:off x="-1181247" y="1559101"/>
          <a:ext cx="4376733" cy="2010141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648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Новая организация</a:t>
          </a:r>
          <a:endParaRPr lang="ru-RU" sz="1800" kern="1200" dirty="0"/>
        </a:p>
      </dsp:txBody>
      <dsp:txXfrm rot="5400000">
        <a:off x="2049" y="1251152"/>
        <a:ext cx="2010141" cy="2626039"/>
      </dsp:txXfrm>
    </dsp:sp>
    <dsp:sp modelId="{C6659859-F091-46A9-BD06-4B40B33E4F32}">
      <dsp:nvSpPr>
        <dsp:cNvPr id="0" name=""/>
        <dsp:cNvSpPr/>
      </dsp:nvSpPr>
      <dsp:spPr>
        <a:xfrm rot="16200000">
          <a:off x="967807" y="1559101"/>
          <a:ext cx="4400426" cy="2010141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648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Расширение деятельности Ресурсного центра / методического центра</a:t>
          </a:r>
          <a:endParaRPr lang="ru-RU" sz="1800" kern="1200" dirty="0"/>
        </a:p>
      </dsp:txBody>
      <dsp:txXfrm rot="5400000">
        <a:off x="2162949" y="1244044"/>
        <a:ext cx="2010141" cy="2640256"/>
      </dsp:txXfrm>
    </dsp:sp>
    <dsp:sp modelId="{3A390AAC-CBC0-4A6D-8C58-379610CD37DC}">
      <dsp:nvSpPr>
        <dsp:cNvPr id="0" name=""/>
        <dsp:cNvSpPr/>
      </dsp:nvSpPr>
      <dsp:spPr>
        <a:xfrm rot="16200000">
          <a:off x="2764750" y="1559101"/>
          <a:ext cx="5128344" cy="2010141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Проектный офис при администрации города Соликамска</a:t>
          </a:r>
          <a:endParaRPr lang="ru-RU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4323851" y="1025669"/>
        <a:ext cx="2010141" cy="3077006"/>
      </dsp:txXfrm>
    </dsp:sp>
    <dsp:sp modelId="{69EB8D4A-63AA-41DB-93FF-1AB4AE7C1D59}">
      <dsp:nvSpPr>
        <dsp:cNvPr id="0" name=""/>
        <dsp:cNvSpPr/>
      </dsp:nvSpPr>
      <dsp:spPr>
        <a:xfrm rot="16200000">
          <a:off x="5577644" y="1559101"/>
          <a:ext cx="3824359" cy="2010141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648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 базе организации дополнительного образования</a:t>
          </a:r>
          <a:endParaRPr lang="ru-RU" sz="1800" kern="1200" dirty="0"/>
        </a:p>
      </dsp:txBody>
      <dsp:txXfrm rot="5400000">
        <a:off x="6484753" y="1416864"/>
        <a:ext cx="2010141" cy="22946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A8B54-AEE0-410B-A4D0-E0853520E316}">
      <dsp:nvSpPr>
        <dsp:cNvPr id="0" name=""/>
        <dsp:cNvSpPr/>
      </dsp:nvSpPr>
      <dsp:spPr>
        <a:xfrm>
          <a:off x="284644" y="3583"/>
          <a:ext cx="8071671" cy="466669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95250" rIns="31750" bIns="31750" numCol="1" spcCol="1270" anchor="t" anchorCtr="0">
          <a:noAutofit/>
        </a:bodyPr>
        <a:lstStyle/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Взаимодействие с РМЦ;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Работа на портале «Навигатор дополнительного образования»;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Внедрение и контроль работы модели персонифицированного финансирования услуги;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Независимая оценка качества образовательных услуг;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Экспертиза дополнительных общеобразовательных программ;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«Инвентаризация» ОДО;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Создание банка лучших программ и практик дополнительного образования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3990" y="112929"/>
        <a:ext cx="7852979" cy="4557353"/>
      </dsp:txXfrm>
    </dsp:sp>
    <dsp:sp modelId="{0778D789-D83C-4DF1-8843-06BFC34053C5}">
      <dsp:nvSpPr>
        <dsp:cNvPr id="0" name=""/>
        <dsp:cNvSpPr/>
      </dsp:nvSpPr>
      <dsp:spPr>
        <a:xfrm>
          <a:off x="1264260" y="4557997"/>
          <a:ext cx="6112438" cy="77080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69850" bIns="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kern="1200" dirty="0" err="1" smtClean="0"/>
            <a:t>моц</a:t>
          </a:r>
          <a:endParaRPr lang="ru-RU" sz="5500" kern="1200" dirty="0"/>
        </a:p>
      </dsp:txBody>
      <dsp:txXfrm>
        <a:off x="1264260" y="4557997"/>
        <a:ext cx="4304534" cy="770802"/>
      </dsp:txXfrm>
    </dsp:sp>
    <dsp:sp modelId="{0966D8FE-C634-46AE-A292-CC1D874F229E}">
      <dsp:nvSpPr>
        <dsp:cNvPr id="0" name=""/>
        <dsp:cNvSpPr/>
      </dsp:nvSpPr>
      <dsp:spPr>
        <a:xfrm>
          <a:off x="6952297" y="4015018"/>
          <a:ext cx="1381520" cy="138152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1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1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545F6-0B86-454B-BE05-F7509BC90BBD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9325" y="736600"/>
            <a:ext cx="4910138" cy="3684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666139"/>
            <a:ext cx="5447030" cy="44205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30572"/>
            <a:ext cx="2950475" cy="491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330572"/>
            <a:ext cx="2950475" cy="491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DD15F-EF2E-48A2-95F0-33B2AEF0C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547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z="160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5298" indent="-282807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227" indent="-22624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3718" indent="-22624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209" indent="-22624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8700" indent="-226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41190" indent="-226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3681" indent="-226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6172" indent="-2262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F70DF9D-1249-4981-A58D-2B70E82F6914}" type="slidenum">
              <a:rPr lang="ru-RU" altLang="ru-RU" smtClean="0">
                <a:solidFill>
                  <a:srgbClr val="000000"/>
                </a:solidFill>
              </a:rPr>
              <a:pPr/>
              <a:t>12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89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2016 г. – 17 млн. руб.</a:t>
            </a:r>
          </a:p>
          <a:p>
            <a:r>
              <a:rPr lang="ru-RU" dirty="0"/>
              <a:t>2017</a:t>
            </a:r>
            <a:r>
              <a:rPr lang="ru-RU" baseline="0" dirty="0"/>
              <a:t> г. – 10 млн. руб.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9075D-8F3E-4946-8062-754028E99DC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306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B8B86-C450-4649-8C55-B1AAC1D679D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437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327AE-26E0-4C23-AAC4-127E8C21178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2694" tIns="46347" rIns="92694" bIns="46347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56737" y="9330572"/>
            <a:ext cx="2950475" cy="491173"/>
          </a:xfrm>
          <a:prstGeom prst="rect">
            <a:avLst/>
          </a:prstGeom>
          <a:noFill/>
        </p:spPr>
        <p:txBody>
          <a:bodyPr lIns="92694" tIns="46347" rIns="92694" bIns="46347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62C065-0AB5-4E35-B5EE-8AEF37951DCA}" type="slidenum">
              <a:rPr lang="ru-RU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ru-RU" sz="1200" dirty="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7411" name="Номер слайда 3"/>
          <p:cNvSpPr txBox="1">
            <a:spLocks noGrp="1"/>
          </p:cNvSpPr>
          <p:nvPr/>
        </p:nvSpPr>
        <p:spPr bwMode="auto">
          <a:xfrm>
            <a:off x="3856737" y="9330572"/>
            <a:ext cx="2950475" cy="49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56F9AE0-88CC-4506-9DB2-DB00C0DD43EE}" type="slidenum">
              <a:rPr lang="ru-RU" altLang="ru-RU" sz="1200">
                <a:latin typeface="Calibri" pitchFamily="34" charset="0"/>
              </a:rPr>
              <a:pPr algn="r"/>
              <a:t>30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CC64-2449-424E-B94A-03A4BC3F4E3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FBA3-534C-42F6-9EE7-B44EC9D2D5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CC64-2449-424E-B94A-03A4BC3F4E3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FBA3-534C-42F6-9EE7-B44EC9D2D5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CC64-2449-424E-B94A-03A4BC3F4E3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FBA3-534C-42F6-9EE7-B44EC9D2D5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CC64-2449-424E-B94A-03A4BC3F4E3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FBA3-534C-42F6-9EE7-B44EC9D2D5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CC64-2449-424E-B94A-03A4BC3F4E3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FBA3-534C-42F6-9EE7-B44EC9D2D5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CC64-2449-424E-B94A-03A4BC3F4E3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FBA3-534C-42F6-9EE7-B44EC9D2D5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CC64-2449-424E-B94A-03A4BC3F4E3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FBA3-534C-42F6-9EE7-B44EC9D2D5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CC64-2449-424E-B94A-03A4BC3F4E3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FBA3-534C-42F6-9EE7-B44EC9D2D5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CC64-2449-424E-B94A-03A4BC3F4E3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FBA3-534C-42F6-9EE7-B44EC9D2D5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CC64-2449-424E-B94A-03A4BC3F4E3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FBA3-534C-42F6-9EE7-B44EC9D2D5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CC64-2449-424E-B94A-03A4BC3F4E3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EFBA3-534C-42F6-9EE7-B44EC9D2D5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0CC64-2449-424E-B94A-03A4BC3F4E3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EFBA3-534C-42F6-9EE7-B44EC9D2D5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ro.perm.ru/rmcdodpk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ro.perm.ru/rmcdodpk.html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7.gif"/><Relationship Id="rId7" Type="http://schemas.openxmlformats.org/officeDocument/2006/relationships/diagramColors" Target="../diagrams/colors3.xml"/><Relationship Id="rId2" Type="http://schemas.openxmlformats.org/officeDocument/2006/relationships/hyperlink" Target="http://iro.perm.ru/rmcdodpk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hyperlink" Target="http://iro.perm.ru/rmcdodpk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hyperlink" Target="http://iro.perm.ru/rmcdodpk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mailto:sergeybatmanov@mail.ru" TargetMode="External"/><Relationship Id="rId3" Type="http://schemas.openxmlformats.org/officeDocument/2006/relationships/image" Target="../media/image37.gif"/><Relationship Id="rId7" Type="http://schemas.openxmlformats.org/officeDocument/2006/relationships/hyperlink" Target="mailto:shurmi63@mail.ru" TargetMode="External"/><Relationship Id="rId2" Type="http://schemas.openxmlformats.org/officeDocument/2006/relationships/hyperlink" Target="http://iro.perm.ru/rmcdodpk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vgenij-chashchinov@yandex.ru" TargetMode="External"/><Relationship Id="rId5" Type="http://schemas.openxmlformats.org/officeDocument/2006/relationships/hyperlink" Target="mailto:vido@iro.perm.ru" TargetMode="External"/><Relationship Id="rId4" Type="http://schemas.openxmlformats.org/officeDocument/2006/relationships/hyperlink" Target="mailto:dodpk@iro.perm.ru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www.big-big.ru/854?link_url=http://brainapps.ru/r/3cb547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www.big-big.ru/854?link_url=http://diktory.com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www.big-big.ru/854?link_url=http://edu-station.ru" TargetMode="Externa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www.big-big.ru/854?link_url=http://cxem.net" TargetMode="Externa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5521846"/>
            <a:ext cx="8352927" cy="931490"/>
          </a:xfrm>
        </p:spPr>
        <p:txBody>
          <a:bodyPr>
            <a:noAutofit/>
          </a:bodyPr>
          <a:lstStyle/>
          <a:p>
            <a:r>
              <a:rPr lang="ru-RU" sz="2000" dirty="0" smtClean="0"/>
              <a:t>совещание </a:t>
            </a:r>
            <a:r>
              <a:rPr lang="ru-RU" sz="2000" dirty="0"/>
              <a:t>руководителей и заместителей директоров (методистов)  учреждений дополнительного </a:t>
            </a:r>
            <a:r>
              <a:rPr lang="ru-RU" sz="2000" dirty="0" smtClean="0"/>
              <a:t>образования</a:t>
            </a:r>
            <a:br>
              <a:rPr lang="ru-RU" sz="2000" dirty="0" smtClean="0"/>
            </a:br>
            <a:r>
              <a:rPr lang="ru-RU" sz="2000" dirty="0" smtClean="0"/>
              <a:t>28.09.2017 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9552" y="980729"/>
            <a:ext cx="8424936" cy="1512168"/>
          </a:xfrm>
        </p:spPr>
        <p:txBody>
          <a:bodyPr>
            <a:normAutofit fontScale="8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подходах к реализации федерального приоритетного проекта </a:t>
            </a:r>
            <a:endParaRPr lang="ru-RU" sz="32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Доступное дополнительное образование детей» в Пермском крае и г. Соликамск</a:t>
            </a:r>
          </a:p>
        </p:txBody>
      </p:sp>
      <p:pic>
        <p:nvPicPr>
          <p:cNvPr id="1026" name="Picture 2" descr="http://4.bp.blogspot.com/-4h_NadCepuU/Uxp6xJ3Ob-I/AAAAAAAAGIE/JnwMvAA8HyM/s1600/%D1%8D%D0%BC%D0%B1%D0%BB%D0%B5%D0%BC%D0%B0+%D1%8D%D0%BA%D0%BE%D0%BB%D0%BE%D0%B3%D0%BE-%D0%B1%D0%B8%D0%BE%D0%BB.+%D0%BD%D0%B0%D0%BF%D1%80.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00018"/>
            <a:ext cx="2909540" cy="272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13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38"/>
          <p:cNvSpPr>
            <a:spLocks noGrp="1"/>
          </p:cNvSpPr>
          <p:nvPr>
            <p:ph type="title"/>
          </p:nvPr>
        </p:nvSpPr>
        <p:spPr>
          <a:xfrm>
            <a:off x="780121" y="476672"/>
            <a:ext cx="7496166" cy="584276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</a:pPr>
            <a:r>
              <a:rPr lang="ru-RU" sz="2000" b="1" dirty="0">
                <a:solidFill>
                  <a:srgbClr val="C00000"/>
                </a:solidFill>
              </a:rPr>
              <a:t>Результаты проекта к 2021 году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6503" y="1060948"/>
            <a:ext cx="7200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менее 75% детей в возрасте от 5 до 18 лет охвачены дополнительным образованием (от общего количества детей данной категории);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менее 8% детей охвачены дополнительными общеразвивающими программами технической и естественно-научной направленности;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функционирует региональный модельный центр дополнительного образования детей и создан детский технопарк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Кванториум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менее 20 000 детей и молодежи ежегодно принимают участие в конкурсах и олимпиадах различного уровня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менее 150 педагогов и руководителей организаций дополнительного образования ежегодно повышают свою квалификацию;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менее 20 частных организаций, реализующих программы дополнительного образования, имеют доступ к бюджетному финансированию услуг дополнительного образования детей.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652" y="1016550"/>
            <a:ext cx="1008386" cy="8345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27" y="2103900"/>
            <a:ext cx="1093637" cy="7493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45910"/>
            <a:ext cx="993286" cy="1016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9" y="4245379"/>
            <a:ext cx="1305306" cy="8702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11" y="5191301"/>
            <a:ext cx="1268760" cy="1268760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476672"/>
            <a:ext cx="9056408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55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575" y="202903"/>
            <a:ext cx="7336780" cy="633807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ru-RU" sz="2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Участники проекта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4316686" y="3220731"/>
            <a:ext cx="646112" cy="179244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6909867" y="3246834"/>
            <a:ext cx="646113" cy="176634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1721917" y="3246835"/>
            <a:ext cx="647700" cy="176634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11498" y="836711"/>
            <a:ext cx="7296944" cy="564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/>
              <a:t>Министерство образования и науки Пермского края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11498" y="1983689"/>
            <a:ext cx="2268538" cy="1108075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ГАУ ДПО «Институт развития образования ПК» 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400698" y="1988926"/>
            <a:ext cx="2517775" cy="1122363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ГУ ДО «Пермский краевой центр «Муравейник»</a:t>
            </a:r>
          </a:p>
        </p:txBody>
      </p:sp>
      <p:sp>
        <p:nvSpPr>
          <p:cNvPr id="26" name="Стрелка вниз 25"/>
          <p:cNvSpPr/>
          <p:nvPr/>
        </p:nvSpPr>
        <p:spPr>
          <a:xfrm>
            <a:off x="1723505" y="1551139"/>
            <a:ext cx="646112" cy="40005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4234930" y="1510905"/>
            <a:ext cx="647700" cy="40005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178030" y="2004615"/>
            <a:ext cx="2030412" cy="1122363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ГАУ ДО КЦХО «Росток»</a:t>
            </a:r>
          </a:p>
        </p:txBody>
      </p:sp>
      <p:sp>
        <p:nvSpPr>
          <p:cNvPr id="29" name="Стрелка вниз 28"/>
          <p:cNvSpPr/>
          <p:nvPr/>
        </p:nvSpPr>
        <p:spPr>
          <a:xfrm>
            <a:off x="6870180" y="1510905"/>
            <a:ext cx="646112" cy="40005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17575" y="3667736"/>
            <a:ext cx="7308850" cy="6064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/>
                </a:solidFill>
              </a:rPr>
              <a:t>Муниципальные районы (городские округа): органы, </a:t>
            </a:r>
          </a:p>
          <a:p>
            <a:pPr algn="ctr" eaLnBrk="1" hangingPunct="1">
              <a:defRPr/>
            </a:pPr>
            <a:r>
              <a:rPr lang="ru-RU" dirty="0">
                <a:solidFill>
                  <a:schemeClr val="tx1"/>
                </a:solidFill>
              </a:rPr>
              <a:t>осуществляющие управление в сфере образования</a:t>
            </a: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675097"/>
              </p:ext>
            </p:extLst>
          </p:nvPr>
        </p:nvGraphicFramePr>
        <p:xfrm>
          <a:off x="611560" y="5092304"/>
          <a:ext cx="7776865" cy="1289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6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76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81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673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49305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28902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Вузы, СПО</a:t>
                      </a:r>
                    </a:p>
                  </a:txBody>
                  <a:tcPr marL="91436" marR="91436" marT="45620" marB="4562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Муниципальные</a:t>
                      </a:r>
                      <a:r>
                        <a:rPr lang="ru-RU" sz="1400" b="0" baseline="0" dirty="0"/>
                        <a:t> организации ДО</a:t>
                      </a:r>
                      <a:endParaRPr lang="ru-RU" sz="1400" b="0" dirty="0"/>
                    </a:p>
                  </a:txBody>
                  <a:tcPr marL="91436" marR="91436" marT="45620" marB="4562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Муниципальные методические и ресурсные центры</a:t>
                      </a:r>
                      <a:endParaRPr lang="ru-RU" sz="2000" b="0" dirty="0"/>
                    </a:p>
                  </a:txBody>
                  <a:tcPr marL="91436" marR="91436" marT="45620" marB="4562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Инновационные школы</a:t>
                      </a:r>
                    </a:p>
                    <a:p>
                      <a:pPr algn="ctr"/>
                      <a:endParaRPr lang="ru-RU" sz="1600" b="0" dirty="0"/>
                    </a:p>
                  </a:txBody>
                  <a:tcPr marL="91436" marR="91436" marT="45620" marB="4562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Социально</a:t>
                      </a:r>
                      <a:r>
                        <a:rPr lang="ru-RU" sz="1400" b="0" baseline="0" dirty="0"/>
                        <a:t> ориентированные НКО, общественные организации</a:t>
                      </a:r>
                      <a:endParaRPr lang="ru-RU" sz="1400" b="0" dirty="0"/>
                    </a:p>
                  </a:txBody>
                  <a:tcPr marL="91436" marR="91436" marT="45620" marB="4562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390987"/>
              </p:ext>
            </p:extLst>
          </p:nvPr>
        </p:nvGraphicFramePr>
        <p:xfrm>
          <a:off x="611557" y="5805339"/>
          <a:ext cx="7776866" cy="648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604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80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Частные ОО, осуществляющие деятельность по ДОП</a:t>
                      </a:r>
                      <a:endParaRPr lang="ru-RU" sz="1600" b="0" dirty="0"/>
                    </a:p>
                  </a:txBody>
                  <a:tcPr marT="45697" marB="4569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Промышленные предприятия, бизнес-структуры</a:t>
                      </a:r>
                      <a:endParaRPr lang="ru-RU" sz="1600" b="0" dirty="0"/>
                    </a:p>
                  </a:txBody>
                  <a:tcPr marT="45697" marB="45697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9" name="Прямая соединительная линия 18"/>
          <p:cNvCxnSpPr/>
          <p:nvPr/>
        </p:nvCxnSpPr>
        <p:spPr>
          <a:xfrm>
            <a:off x="43796" y="390477"/>
            <a:ext cx="9056408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16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Текст 8"/>
          <p:cNvSpPr txBox="1">
            <a:spLocks/>
          </p:cNvSpPr>
          <p:nvPr/>
        </p:nvSpPr>
        <p:spPr bwMode="auto">
          <a:xfrm>
            <a:off x="827906" y="778570"/>
            <a:ext cx="720047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sz="1800" b="1" u="sng" dirty="0"/>
              <a:t>Охват детей 5-18 лет программами дополнительного образования, %</a:t>
            </a:r>
            <a:r>
              <a:rPr lang="ru-RU" altLang="ru-RU" sz="1800" b="1" u="sng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076" name="Заголовок 2"/>
          <p:cNvSpPr>
            <a:spLocks noGrp="1"/>
          </p:cNvSpPr>
          <p:nvPr>
            <p:ph type="title"/>
          </p:nvPr>
        </p:nvSpPr>
        <p:spPr>
          <a:xfrm>
            <a:off x="827906" y="58436"/>
            <a:ext cx="6984454" cy="720133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000" b="1" dirty="0" smtClean="0">
                <a:solidFill>
                  <a:srgbClr val="C00000"/>
                </a:solidFill>
              </a:rPr>
              <a:t>Увеличение охвата детей  дополнительным образованием в соответствии с персонифицированным учетом</a:t>
            </a:r>
            <a:endParaRPr lang="ru-RU" alt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Объект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3538094"/>
              </p:ext>
            </p:extLst>
          </p:nvPr>
        </p:nvGraphicFramePr>
        <p:xfrm>
          <a:off x="467544" y="1269107"/>
          <a:ext cx="8352928" cy="5112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251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937707" y="0"/>
            <a:ext cx="7307662" cy="1052736"/>
          </a:xfrm>
        </p:spPr>
        <p:txBody>
          <a:bodyPr>
            <a:noAutofit/>
          </a:bodyPr>
          <a:lstStyle/>
          <a:p>
            <a:pPr algn="l"/>
            <a:r>
              <a:rPr lang="ru-RU" altLang="ru-RU" sz="2000" b="1" dirty="0">
                <a:solidFill>
                  <a:srgbClr val="C00000"/>
                </a:solidFill>
              </a:rPr>
              <a:t>Краевой и муниципальные ресурсные центры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поддержки технического </a:t>
            </a:r>
            <a:r>
              <a:rPr lang="ru-RU" altLang="ru-RU" sz="2000" b="1" dirty="0">
                <a:solidFill>
                  <a:srgbClr val="C00000"/>
                </a:solidFill>
              </a:rPr>
              <a:t>и естественнонаучного творчества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детей (2016-2017 </a:t>
            </a:r>
            <a:r>
              <a:rPr lang="ru-RU" altLang="ru-RU" sz="2000" b="1" dirty="0">
                <a:solidFill>
                  <a:srgbClr val="C00000"/>
                </a:solidFill>
              </a:rPr>
              <a:t>гг.) 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345797"/>
              </p:ext>
            </p:extLst>
          </p:nvPr>
        </p:nvGraphicFramePr>
        <p:xfrm>
          <a:off x="1040606" y="1268730"/>
          <a:ext cx="7062787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17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210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7275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Краевой центр:</a:t>
                      </a:r>
                    </a:p>
                  </a:txBody>
                  <a:tcPr marL="91452" marR="91452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Пермский центр «Муравейник»</a:t>
                      </a:r>
                    </a:p>
                  </a:txBody>
                  <a:tcPr marL="91452" marR="91452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73807">
                <a:tc>
                  <a:txBody>
                    <a:bodyPr/>
                    <a:lstStyle/>
                    <a:p>
                      <a:r>
                        <a:rPr lang="ru-RU" b="1" dirty="0"/>
                        <a:t>Муниципальные центры:</a:t>
                      </a:r>
                    </a:p>
                  </a:txBody>
                  <a:tcPr marL="91452" marR="91452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dirty="0"/>
                        <a:t>ЦД(ю)НТТ (Березники)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dirty="0"/>
                        <a:t>Школа технического резерва (Полазна)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dirty="0"/>
                        <a:t>ДДТ «Дар» (Кунгур)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dirty="0"/>
                        <a:t>ЦДТ «Юность» (Пермь)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dirty="0"/>
                        <a:t>ДЮЦ «Импульс» (Пермский район)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dirty="0"/>
                        <a:t>ЦД(ю)ТТ</a:t>
                      </a:r>
                      <a:r>
                        <a:rPr lang="ru-RU" baseline="0" dirty="0"/>
                        <a:t> «ЮТЕКС» (Чайковский)</a:t>
                      </a:r>
                      <a:endParaRPr lang="ru-RU" dirty="0"/>
                    </a:p>
                  </a:txBody>
                  <a:tcPr marL="91452" marR="91452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5614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3948113"/>
            <a:ext cx="4060825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597" y="4839996"/>
            <a:ext cx="2812890" cy="1711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5616" name="Группа 11"/>
          <p:cNvGrpSpPr>
            <a:grpSpLocks/>
          </p:cNvGrpSpPr>
          <p:nvPr/>
        </p:nvGrpSpPr>
        <p:grpSpPr bwMode="auto">
          <a:xfrm>
            <a:off x="2187575" y="3371850"/>
            <a:ext cx="2884488" cy="1563688"/>
            <a:chOff x="-63723" y="4484151"/>
            <a:chExt cx="3371281" cy="1930442"/>
          </a:xfrm>
        </p:grpSpPr>
        <p:pic>
          <p:nvPicPr>
            <p:cNvPr id="25627" name="Рисунок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723" y="4484151"/>
              <a:ext cx="2934330" cy="1563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8" name="Рисунок 1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603" y="4759846"/>
              <a:ext cx="2357955" cy="1654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17" name="Рисунок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684713"/>
            <a:ext cx="347027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Рисунок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3" y="4422775"/>
            <a:ext cx="5032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Рисунок 1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4575175"/>
            <a:ext cx="5032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Рисунок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4727575"/>
            <a:ext cx="5032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21" name="Группа 20"/>
          <p:cNvGrpSpPr>
            <a:grpSpLocks/>
          </p:cNvGrpSpPr>
          <p:nvPr/>
        </p:nvGrpSpPr>
        <p:grpSpPr bwMode="auto">
          <a:xfrm>
            <a:off x="8093075" y="4484688"/>
            <a:ext cx="806450" cy="828675"/>
            <a:chOff x="7222568" y="1063670"/>
            <a:chExt cx="807014" cy="829872"/>
          </a:xfrm>
        </p:grpSpPr>
        <p:pic>
          <p:nvPicPr>
            <p:cNvPr id="25624" name="Рисунок 21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2568" y="1063670"/>
              <a:ext cx="502214" cy="525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5" name="Рисунок 2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968" y="1216070"/>
              <a:ext cx="502214" cy="525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6" name="Рисунок 23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7368" y="1368470"/>
              <a:ext cx="502214" cy="525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67" y="3259920"/>
            <a:ext cx="1547079" cy="1615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23" name="Рисунок 2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3381375"/>
            <a:ext cx="2357438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91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4624"/>
            <a:ext cx="7416824" cy="803728"/>
          </a:xfrm>
        </p:spPr>
        <p:txBody>
          <a:bodyPr>
            <a:normAutofit/>
          </a:bodyPr>
          <a:lstStyle/>
          <a:p>
            <a:pPr algn="l">
              <a:lnSpc>
                <a:spcPts val="2400"/>
              </a:lnSpc>
            </a:pPr>
            <a:r>
              <a:rPr lang="ru-RU" sz="2000" b="1" dirty="0">
                <a:solidFill>
                  <a:srgbClr val="C00000"/>
                </a:solidFill>
              </a:rPr>
              <a:t>Мероприятия регионального и всероссийского уровней, направленные на развитие технического творчества детей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75" y="2747871"/>
            <a:ext cx="4884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Окружной робототехнический фестиваль </a:t>
            </a:r>
          </a:p>
          <a:p>
            <a:pPr algn="ctr"/>
            <a:r>
              <a:rPr lang="ru-RU" altLang="ru-RU" sz="16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«</a:t>
            </a:r>
            <a:r>
              <a:rPr lang="ru-RU" altLang="ru-RU" sz="16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РобоФест</a:t>
            </a:r>
            <a:r>
              <a:rPr lang="ru-RU" altLang="ru-RU" sz="16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-Урал», около 500 человек из 6 регионов</a:t>
            </a:r>
            <a:endParaRPr lang="ru-RU" sz="1600" b="1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t="20989" r="6663" b="26278"/>
          <a:stretch/>
        </p:blipFill>
        <p:spPr>
          <a:xfrm>
            <a:off x="567129" y="3799330"/>
            <a:ext cx="3651883" cy="174675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675" y="5689634"/>
            <a:ext cx="4695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Первенство России по авиационным моделям, 119 человек из 11 регионов</a:t>
            </a:r>
            <a:endParaRPr lang="ru-RU" sz="1600" b="1" dirty="0">
              <a:latin typeface="+mn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571" y="1580732"/>
            <a:ext cx="3823477" cy="10401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31087" y="3868593"/>
            <a:ext cx="42613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Первенство Пермского края по робототехнике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Открытая научно-техническая олимпиада обучающихся Пермского края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Первенство Пермского края  по радиоспорту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Краевые соревнования по судомодельному спорту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Краевой конкурс «Юный радиолюбитель»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Краевой конкурс «Юные техники и изобретатели Пермского края»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13" y="993209"/>
            <a:ext cx="1795272" cy="23926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4377" y="993209"/>
            <a:ext cx="2241565" cy="17724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60" y="2294707"/>
            <a:ext cx="1892866" cy="142110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43796" y="848352"/>
            <a:ext cx="9056408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30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6" y="5101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C00000"/>
                </a:solidFill>
              </a:rPr>
              <a:t>Детский технопарк «</a:t>
            </a:r>
            <a:r>
              <a:rPr lang="ru-RU" sz="2000" b="1" dirty="0" err="1">
                <a:solidFill>
                  <a:srgbClr val="C00000"/>
                </a:solidFill>
              </a:rPr>
              <a:t>Кванториум</a:t>
            </a:r>
            <a:r>
              <a:rPr lang="ru-RU" sz="2000" b="1" dirty="0"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253901"/>
            <a:ext cx="3825933" cy="2304256"/>
          </a:xfrm>
          <a:prstGeom prst="rect">
            <a:avLst/>
          </a:prstGeom>
        </p:spPr>
      </p:pic>
      <p:sp>
        <p:nvSpPr>
          <p:cNvPr id="4" name="Объект 4"/>
          <p:cNvSpPr txBox="1">
            <a:spLocks/>
          </p:cNvSpPr>
          <p:nvPr/>
        </p:nvSpPr>
        <p:spPr>
          <a:xfrm>
            <a:off x="4089169" y="1037878"/>
            <a:ext cx="4968552" cy="28083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u="sng" dirty="0">
                <a:solidFill>
                  <a:schemeClr val="accent1"/>
                </a:solidFill>
              </a:rPr>
              <a:t>Размещение:</a:t>
            </a:r>
            <a:r>
              <a:rPr lang="ru-RU" sz="1800" dirty="0">
                <a:solidFill>
                  <a:schemeClr val="accent1"/>
                </a:solidFill>
              </a:rPr>
              <a:t> </a:t>
            </a:r>
            <a:r>
              <a:rPr lang="ru-RU" sz="1800" dirty="0"/>
              <a:t>г. Пермь, ул. 25 Октября, 64, Школа </a:t>
            </a:r>
            <a:r>
              <a:rPr lang="ru-RU" sz="1800" dirty="0" err="1"/>
              <a:t>фотоники</a:t>
            </a:r>
            <a:r>
              <a:rPr lang="ru-RU" sz="1800" dirty="0"/>
              <a:t> и музей физики при Пермской научно-производственной приборостроительной компании (ПНППК). </a:t>
            </a:r>
          </a:p>
          <a:p>
            <a:pPr marL="0" indent="0">
              <a:buFont typeface="Arial" pitchFamily="34" charset="0"/>
              <a:buNone/>
            </a:pPr>
            <a:r>
              <a:rPr lang="ru-RU" sz="1800" b="1" u="sng" dirty="0">
                <a:solidFill>
                  <a:schemeClr val="accent1"/>
                </a:solidFill>
              </a:rPr>
              <a:t>Планируемые сроки:</a:t>
            </a:r>
            <a:r>
              <a:rPr lang="ru-RU" sz="1800" dirty="0">
                <a:solidFill>
                  <a:schemeClr val="accent1"/>
                </a:solidFill>
              </a:rPr>
              <a:t> </a:t>
            </a:r>
          </a:p>
          <a:p>
            <a:pPr marL="269875" indent="-182563"/>
            <a:r>
              <a:rPr lang="ru-RU" sz="1800" dirty="0"/>
              <a:t>2017 г. – обустройство третьего этажа</a:t>
            </a:r>
          </a:p>
          <a:p>
            <a:pPr marL="269875" indent="-182563"/>
            <a:r>
              <a:rPr lang="ru-RU" sz="1800" dirty="0"/>
              <a:t>2018 г. – оснащение технопарка, в </a:t>
            </a:r>
            <a:r>
              <a:rPr lang="ru-RU" sz="1800" dirty="0" err="1"/>
              <a:t>т.ч</a:t>
            </a:r>
            <a:r>
              <a:rPr lang="ru-RU" sz="1800" dirty="0"/>
              <a:t>. за счет федерального бюджета (до 90 млн. руб.)</a:t>
            </a:r>
          </a:p>
          <a:p>
            <a:pPr marL="269875" indent="-182563"/>
            <a:r>
              <a:rPr lang="ru-RU" sz="1800" dirty="0"/>
              <a:t>2019 г. – открытие технопарка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r="3316" b="8764"/>
          <a:stretch/>
        </p:blipFill>
        <p:spPr>
          <a:xfrm>
            <a:off x="6089584" y="4011651"/>
            <a:ext cx="2664295" cy="1967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904" y="4005064"/>
            <a:ext cx="2701592" cy="1967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4005064"/>
            <a:ext cx="2736304" cy="1963832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0" y="567175"/>
            <a:ext cx="9056408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90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3149"/>
            <a:ext cx="6984776" cy="504056"/>
          </a:xfrm>
          <a:noFill/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ru-RU" sz="2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Этапы, механизмы и план реализации проекта 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80083" y="6381330"/>
            <a:ext cx="2133600" cy="365125"/>
          </a:xfrm>
        </p:spPr>
        <p:txBody>
          <a:bodyPr/>
          <a:lstStyle/>
          <a:p>
            <a:fld id="{8F58D2AC-15B5-473E-8E0F-5B939F2A3065}" type="slidenum">
              <a:rPr lang="ru-RU" altLang="ru-RU" smtClean="0">
                <a:solidFill>
                  <a:prstClr val="white"/>
                </a:solidFill>
              </a:rPr>
              <a:pPr/>
              <a:t>16</a:t>
            </a:fld>
            <a:endParaRPr lang="ru-RU" altLang="ru-RU" dirty="0">
              <a:solidFill>
                <a:prstClr val="white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922972"/>
              </p:ext>
            </p:extLst>
          </p:nvPr>
        </p:nvGraphicFramePr>
        <p:xfrm>
          <a:off x="181587" y="908718"/>
          <a:ext cx="8780826" cy="5688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27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80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4322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800" b="1" dirty="0">
                          <a:latin typeface="+mn-lt"/>
                        </a:rPr>
                        <a:t>Наименование</a:t>
                      </a:r>
                      <a:r>
                        <a:rPr lang="ru-RU" sz="1800" b="1" baseline="0" dirty="0">
                          <a:latin typeface="+mn-lt"/>
                        </a:rPr>
                        <a:t> этапа реализации проекта</a:t>
                      </a:r>
                      <a:endParaRPr lang="ru-RU" sz="1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800" b="1" dirty="0">
                          <a:latin typeface="+mn-lt"/>
                        </a:rPr>
                        <a:t>Срок реализации</a:t>
                      </a:r>
                      <a:endParaRPr lang="ru-RU" sz="1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3227">
                <a:tc>
                  <a:txBody>
                    <a:bodyPr/>
                    <a:lstStyle/>
                    <a:p>
                      <a:pPr marL="268288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+mn-lt"/>
                          <a:cs typeface="Times New Roman" panose="02020603050405020304" pitchFamily="18" charset="0"/>
                        </a:rPr>
                        <a:t>Разработана </a:t>
                      </a:r>
                      <a:r>
                        <a:rPr lang="ru-RU" sz="1800" b="0" dirty="0">
                          <a:latin typeface="+mn-lt"/>
                          <a:cs typeface="Times New Roman" panose="02020603050405020304" pitchFamily="18" charset="0"/>
                        </a:rPr>
                        <a:t>нормативно-правовая база функционирования модельного центра, определены концепция и направления работы, создан модельный центр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800" b="0" dirty="0">
                          <a:latin typeface="+mn-lt"/>
                          <a:cs typeface="Times New Roman" panose="02020603050405020304" pitchFamily="18" charset="0"/>
                        </a:rPr>
                        <a:t>01.09.2017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843227">
                <a:tc>
                  <a:txBody>
                    <a:bodyPr/>
                    <a:lstStyle/>
                    <a:p>
                      <a:pPr marL="268288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+mn-lt"/>
                          <a:cs typeface="Times New Roman" panose="02020603050405020304" pitchFamily="18" charset="0"/>
                        </a:rPr>
                        <a:t>Разработана </a:t>
                      </a:r>
                      <a:r>
                        <a:rPr lang="ru-RU" sz="1800" b="0" dirty="0">
                          <a:latin typeface="+mn-lt"/>
                          <a:cs typeface="Times New Roman" panose="02020603050405020304" pitchFamily="18" charset="0"/>
                        </a:rPr>
                        <a:t>документация для организации независимой оценки качества дополнительного образования детей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800" b="0" dirty="0">
                          <a:latin typeface="+mn-lt"/>
                          <a:cs typeface="Times New Roman" panose="02020603050405020304" pitchFamily="18" charset="0"/>
                        </a:rPr>
                        <a:t>01.05.2017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43227">
                <a:tc>
                  <a:txBody>
                    <a:bodyPr/>
                    <a:lstStyle/>
                    <a:p>
                      <a:pPr marL="268288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+mn-lt"/>
                          <a:cs typeface="Times New Roman" panose="02020603050405020304" pitchFamily="18" charset="0"/>
                        </a:rPr>
                        <a:t>Разработка </a:t>
                      </a:r>
                      <a:r>
                        <a:rPr lang="ru-RU" sz="1800" b="0" dirty="0">
                          <a:latin typeface="+mn-lt"/>
                          <a:cs typeface="Times New Roman" panose="02020603050405020304" pitchFamily="18" charset="0"/>
                        </a:rPr>
                        <a:t>нормативно-правовой базы для введения персонифицированного финансирования дополнительного образования детей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+mn-lt"/>
                          <a:cs typeface="Times New Roman" panose="02020603050405020304" pitchFamily="18" charset="0"/>
                        </a:rPr>
                        <a:t>15.04.2017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472501">
                <a:tc>
                  <a:txBody>
                    <a:bodyPr/>
                    <a:lstStyle/>
                    <a:p>
                      <a:pPr marL="268288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+mn-lt"/>
                          <a:cs typeface="Times New Roman" panose="02020603050405020304" pitchFamily="18" charset="0"/>
                        </a:rPr>
                        <a:t>Апробация </a:t>
                      </a:r>
                      <a:r>
                        <a:rPr lang="ru-RU" sz="1800" b="0" dirty="0">
                          <a:latin typeface="+mn-lt"/>
                          <a:cs typeface="Times New Roman" panose="02020603050405020304" pitchFamily="18" charset="0"/>
                        </a:rPr>
                        <a:t>персонифицированного финансирования дополнительного образования детей в муниципалитетах, проведен мониторинг перехода муниципальных систем дополнительного образования на персонифицированное финансирование детей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+mn-lt"/>
                          <a:cs typeface="Times New Roman" panose="02020603050405020304" pitchFamily="18" charset="0"/>
                        </a:rPr>
                        <a:t>01.11.2017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75099857"/>
                  </a:ext>
                </a:extLst>
              </a:tr>
              <a:tr h="843227">
                <a:tc>
                  <a:txBody>
                    <a:bodyPr/>
                    <a:lstStyle/>
                    <a:p>
                      <a:pPr marL="268288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+mn-lt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800" b="0" dirty="0">
                          <a:latin typeface="+mn-lt"/>
                          <a:cs typeface="Times New Roman" panose="02020603050405020304" pitchFamily="18" charset="0"/>
                        </a:rPr>
                        <a:t>деятельности краевого и муниципальных центров поддержки технического и естественнонаучного творчества детей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+mn-lt"/>
                          <a:cs typeface="Times New Roman" panose="02020603050405020304" pitchFamily="18" charset="0"/>
                        </a:rPr>
                        <a:t>01.12.2017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67235325"/>
                  </a:ext>
                </a:extLst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43796" y="517205"/>
            <a:ext cx="9056408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71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813376" cy="360040"/>
          </a:xfrm>
          <a:noFill/>
        </p:spPr>
        <p:txBody>
          <a:bodyPr>
            <a:normAutofit fontScale="90000"/>
          </a:bodyPr>
          <a:lstStyle/>
          <a:p>
            <a:pPr>
              <a:lnSpc>
                <a:spcPts val="3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Этапы, механизмы и план реализации проекта 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80083" y="6381330"/>
            <a:ext cx="2133600" cy="365125"/>
          </a:xfrm>
        </p:spPr>
        <p:txBody>
          <a:bodyPr/>
          <a:lstStyle/>
          <a:p>
            <a:fld id="{8F58D2AC-15B5-473E-8E0F-5B939F2A3065}" type="slidenum">
              <a:rPr lang="ru-RU" altLang="ru-RU" smtClean="0">
                <a:solidFill>
                  <a:prstClr val="white"/>
                </a:solidFill>
              </a:rPr>
              <a:pPr/>
              <a:t>17</a:t>
            </a:fld>
            <a:endParaRPr lang="ru-RU" altLang="ru-RU" dirty="0">
              <a:solidFill>
                <a:prstClr val="white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984571"/>
              </p:ext>
            </p:extLst>
          </p:nvPr>
        </p:nvGraphicFramePr>
        <p:xfrm>
          <a:off x="264421" y="729398"/>
          <a:ext cx="8640960" cy="57959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48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8819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этапа реализации проекта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Срок реализации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8194">
                <a:tc>
                  <a:txBody>
                    <a:bodyPr/>
                    <a:lstStyle/>
                    <a:p>
                      <a:pPr marL="268288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Обеспечено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включение сведений о системе дополнительного образования детей в ГИС «Контингент»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01.09.2018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8194">
                <a:tc>
                  <a:txBody>
                    <a:bodyPr/>
                    <a:lstStyle/>
                    <a:p>
                      <a:pPr marL="268288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Введение </a:t>
                      </a: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персонифицированного финансирования дополнительного образования детей на территории всего региона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01.12.2018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88194">
                <a:tc>
                  <a:txBody>
                    <a:bodyPr/>
                    <a:lstStyle/>
                    <a:p>
                      <a:pPr marL="268288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Сформирована </a:t>
                      </a: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система карьерного роста педагогов дополнительного образования детей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01.11.2019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88194">
                <a:tc>
                  <a:txBody>
                    <a:bodyPr/>
                    <a:lstStyle/>
                    <a:p>
                      <a:pPr marL="268288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Сформирован </a:t>
                      </a: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региональный компонент федерального навигатора по дополнительным общеобразовательным программам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01.12.2019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88194">
                <a:tc>
                  <a:txBody>
                    <a:bodyPr/>
                    <a:lstStyle/>
                    <a:p>
                      <a:pPr marL="268288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Обновление </a:t>
                      </a: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условий дополнительного образования детей – инфраструктуры, оборудования, средств обучения, внедрение новых программ и т.д.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25.12.2020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93264527"/>
                  </a:ext>
                </a:extLst>
              </a:tr>
              <a:tr h="489295">
                <a:tc>
                  <a:txBody>
                    <a:bodyPr/>
                    <a:lstStyle/>
                    <a:p>
                      <a:pPr marL="268288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Подведены </a:t>
                      </a: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итоги реализации проекта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01.02.2021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67235325"/>
                  </a:ext>
                </a:extLst>
              </a:tr>
              <a:tr h="489295">
                <a:tc>
                  <a:txBody>
                    <a:bodyPr/>
                    <a:lstStyle/>
                    <a:p>
                      <a:pPr marL="268288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Осуществлен </a:t>
                      </a: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мониторинг показателей реализации проекта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01.07.2021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15820991"/>
                  </a:ext>
                </a:extLst>
              </a:tr>
              <a:tr h="688194">
                <a:tc>
                  <a:txBody>
                    <a:bodyPr/>
                    <a:lstStyle/>
                    <a:p>
                      <a:pPr marL="268288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Достигнуты </a:t>
                      </a: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проекта. Проект завершен (итоговый отчет утвержден)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01.09.2021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99973904"/>
                  </a:ext>
                </a:extLst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43796" y="390477"/>
            <a:ext cx="9056408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5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056" t="12600" r="27551" b="6201"/>
          <a:stretch>
            <a:fillRect/>
          </a:stretch>
        </p:blipFill>
        <p:spPr bwMode="auto">
          <a:xfrm>
            <a:off x="0" y="0"/>
            <a:ext cx="91566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766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9488" t="18634" r="38382" b="11367"/>
          <a:stretch>
            <a:fillRect/>
          </a:stretch>
        </p:blipFill>
        <p:spPr bwMode="auto">
          <a:xfrm>
            <a:off x="467544" y="44624"/>
            <a:ext cx="369833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27784" y="3826783"/>
            <a:ext cx="65162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Региональный модельный центр дополнительного образования детей Пермского края</a:t>
            </a:r>
            <a:endParaRPr lang="ru-RU" sz="4000" b="1" dirty="0">
              <a:solidFill>
                <a:srgbClr val="C0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1" name="Picture 3" descr="C:\Users\Chashhinov-EN\Desktop\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32856"/>
            <a:ext cx="1747174" cy="1075184"/>
          </a:xfrm>
          <a:prstGeom prst="rect">
            <a:avLst/>
          </a:prstGeom>
          <a:noFill/>
        </p:spPr>
      </p:pic>
      <p:pic>
        <p:nvPicPr>
          <p:cNvPr id="2052" name="Picture 4" descr="\\Server-mf-a1\StoreData\04-Отделы\03-Отдел воспитания и социализации\Чащинов Е.Н\01-Личная\РДШ\Весенний слет 22 мая 2017\Coat_of_Arms_of_Perm_oblas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44016"/>
            <a:ext cx="809341" cy="155679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551712" y="764704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Министерство образования и науки Пермского края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51712" y="2276872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Институт развития образования Пермского края</a:t>
            </a:r>
            <a:endParaRPr lang="ru-RU" b="1" dirty="0"/>
          </a:p>
        </p:txBody>
      </p:sp>
      <p:pic>
        <p:nvPicPr>
          <p:cNvPr id="2054" name="Picture 6" descr="http://alpunion.ru/pic/karta%20permi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3528" y="3717032"/>
            <a:ext cx="1933602" cy="2657872"/>
          </a:xfrm>
          <a:prstGeom prst="rect">
            <a:avLst/>
          </a:prstGeom>
          <a:noFill/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2411760" y="3789040"/>
            <a:ext cx="0" cy="2520280"/>
          </a:xfrm>
          <a:prstGeom prst="line">
            <a:avLst/>
          </a:prstGeom>
          <a:ln w="155575" cmpd="thinThick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22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26578" y="81478"/>
            <a:ext cx="7445822" cy="5758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Нормативно-правовое обеспечение системы </a:t>
            </a:r>
            <a:b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детей</a:t>
            </a:r>
          </a:p>
        </p:txBody>
      </p:sp>
      <p:sp>
        <p:nvSpPr>
          <p:cNvPr id="9" name="Скругленный прямоугольник 19"/>
          <p:cNvSpPr>
            <a:spLocks noChangeArrowheads="1"/>
          </p:cNvSpPr>
          <p:nvPr/>
        </p:nvSpPr>
        <p:spPr bwMode="auto">
          <a:xfrm>
            <a:off x="209739" y="1308737"/>
            <a:ext cx="8745326" cy="691226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just" hangingPunct="0"/>
            <a:r>
              <a:rPr lang="ru-RU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Постановление Правительства Российской Федерации от 23 мая 2015 г. № 497 «О Федеральной целевой программе развития образования на 2016 – 2020 годы»</a:t>
            </a:r>
          </a:p>
        </p:txBody>
      </p:sp>
      <p:sp>
        <p:nvSpPr>
          <p:cNvPr id="15" name="Скругленный прямоугольник 19"/>
          <p:cNvSpPr>
            <a:spLocks noChangeArrowheads="1"/>
          </p:cNvSpPr>
          <p:nvPr/>
        </p:nvSpPr>
        <p:spPr bwMode="auto">
          <a:xfrm>
            <a:off x="199337" y="3284984"/>
            <a:ext cx="8745326" cy="963641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just" hangingPunct="0"/>
            <a:r>
              <a:rPr lang="ru-RU" sz="16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Протоколом заседания президиума Совета при Президенте Российской Федерации </a:t>
            </a:r>
            <a:r>
              <a:rPr lang="ru-RU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стратегическому развитию и приоритетным проектам от 30 ноября 2016 г. № 11 утвержден паспорт приоритетного проекта «Доступное дополнительное образование для детей»</a:t>
            </a:r>
            <a:endParaRPr lang="ru-RU" sz="1600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9"/>
          <p:cNvSpPr>
            <a:spLocks noChangeArrowheads="1"/>
          </p:cNvSpPr>
          <p:nvPr/>
        </p:nvSpPr>
        <p:spPr bwMode="auto">
          <a:xfrm>
            <a:off x="200536" y="2276872"/>
            <a:ext cx="8745326" cy="691226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just" hangingPunct="0"/>
            <a:r>
              <a:rPr lang="ru-RU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Распоряжение Правительства Российской Федерации от 4 сентября 2014 года № 1726-р </a:t>
            </a:r>
            <a:br>
              <a:rPr lang="ru-RU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«Об утверждении концепции развития дополнительного образования детей до 2020 г.»</a:t>
            </a:r>
          </a:p>
        </p:txBody>
      </p:sp>
      <p:sp>
        <p:nvSpPr>
          <p:cNvPr id="18" name="Скругленный прямоугольник 19"/>
          <p:cNvSpPr>
            <a:spLocks noChangeArrowheads="1"/>
          </p:cNvSpPr>
          <p:nvPr/>
        </p:nvSpPr>
        <p:spPr bwMode="auto">
          <a:xfrm>
            <a:off x="200536" y="5589240"/>
            <a:ext cx="8745326" cy="691226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just" hangingPunct="0"/>
            <a:r>
              <a:rPr lang="ru-RU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Доклад министра образования и науки Российской Федерации О.Ю. Васильевой на коллегии Минобрнауки России 3 апреля 2017 г.</a:t>
            </a:r>
          </a:p>
        </p:txBody>
      </p:sp>
      <p:sp>
        <p:nvSpPr>
          <p:cNvPr id="20" name="Скругленный прямоугольник 19"/>
          <p:cNvSpPr>
            <a:spLocks noChangeArrowheads="1"/>
          </p:cNvSpPr>
          <p:nvPr/>
        </p:nvSpPr>
        <p:spPr bwMode="auto">
          <a:xfrm>
            <a:off x="199337" y="4566409"/>
            <a:ext cx="8745326" cy="691226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just" hangingPunct="0"/>
            <a:r>
              <a:rPr lang="ru-RU" sz="16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Указ Президента Российской Федерации от 29 мая 2017 г. № 240 «Об объявлении в Российской Федерации Десятилетия детства»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6CEA8-6469-4CC2-9224-32D9AC88986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83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251520" y="1196752"/>
            <a:ext cx="6480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создание условий для обеспечения в Пермском крае эффективной системы межведомственного взаимодействия в сфере дополнительного образования детей по реализации современных, вариативных и востребованных дополнительных общеобразовательных программ различной направленности, обеспечивающей достижение показателей развития системы дополнительного образования детей.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86115" y="3428999"/>
            <a:ext cx="651621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Задачи и направления деятельности:</a:t>
            </a:r>
          </a:p>
          <a:p>
            <a:pPr marL="266700" indent="-26670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организационное, информационное, экспертно-консультационное, учебно-методическое сопровождение и мониторинг реализации приоритетного проекта «Доступное дополнительное образование для детей» в Пермском крае; </a:t>
            </a:r>
          </a:p>
          <a:p>
            <a:pPr marL="266700" indent="-266700">
              <a:buFontTx/>
              <a:buChar char="-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66700" indent="-26670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обеспечение межведомственного сотрудничества, развития негосударственного сектора и сетевого взаимодействия в сфере дополнительного образования; </a:t>
            </a:r>
          </a:p>
          <a:p>
            <a:pPr marL="266700" indent="-266700">
              <a:buFontTx/>
              <a:buChar char="-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66700" indent="-26670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содействие внедрению современных управленческих и организационно-экономических механизмов в дополнительном образовании</a:t>
            </a:r>
          </a:p>
        </p:txBody>
      </p:sp>
      <p:pic>
        <p:nvPicPr>
          <p:cNvPr id="29698" name="Picture 2" descr="http://www.qss.tn/images/services/c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052736"/>
            <a:ext cx="2026075" cy="1772816"/>
          </a:xfrm>
          <a:prstGeom prst="rect">
            <a:avLst/>
          </a:prstGeom>
          <a:noFill/>
        </p:spPr>
      </p:pic>
      <p:pic>
        <p:nvPicPr>
          <p:cNvPr id="29700" name="Picture 4" descr="https://cdn.subscriptioninsider.com/media/newspics/p1ali4nuie1s6n1p8tcknutek0d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925" y="4077072"/>
            <a:ext cx="2205827" cy="21602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334771" y="116632"/>
            <a:ext cx="6837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Региональный модельный центр дополнительного образования детей Пермского края. </a:t>
            </a:r>
            <a:r>
              <a:rPr lang="en-US" sz="1600" b="1" dirty="0" smtClean="0"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r>
              <a:rPr lang="en-US" sz="1600" b="1" dirty="0" smtClean="0"/>
              <a:t>E-mail: dodpk@iro.perm.ru; </a:t>
            </a:r>
            <a:r>
              <a:rPr lang="ru-RU" sz="1600" b="1" dirty="0" smtClean="0"/>
              <a:t>телефон: (342) 236-79-81; сайт:</a:t>
            </a:r>
            <a:r>
              <a:rPr lang="en-US" sz="1600" b="1" dirty="0" smtClean="0"/>
              <a:t> </a:t>
            </a:r>
            <a:r>
              <a:rPr lang="en-US" sz="1600" b="1" dirty="0" smtClean="0">
                <a:hlinkClick r:id="rId4"/>
              </a:rPr>
              <a:t>http://iro.perm.ru/rmcdodpk.html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91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539552" y="953344"/>
            <a:ext cx="7272808" cy="5904656"/>
            <a:chOff x="935596" y="836712"/>
            <a:chExt cx="7272808" cy="5904656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935596" y="836712"/>
              <a:ext cx="7272808" cy="5904656"/>
              <a:chOff x="935596" y="836712"/>
              <a:chExt cx="7272808" cy="5904656"/>
            </a:xfrm>
          </p:grpSpPr>
          <p:grpSp>
            <p:nvGrpSpPr>
              <p:cNvPr id="25" name="Группа 24"/>
              <p:cNvGrpSpPr/>
              <p:nvPr/>
            </p:nvGrpSpPr>
            <p:grpSpPr>
              <a:xfrm>
                <a:off x="935596" y="836712"/>
                <a:ext cx="7272808" cy="5904656"/>
                <a:chOff x="935596" y="836712"/>
                <a:chExt cx="7272808" cy="5904656"/>
              </a:xfrm>
            </p:grpSpPr>
            <p:grpSp>
              <p:nvGrpSpPr>
                <p:cNvPr id="24" name="Группа 23"/>
                <p:cNvGrpSpPr/>
                <p:nvPr/>
              </p:nvGrpSpPr>
              <p:grpSpPr>
                <a:xfrm>
                  <a:off x="935596" y="836712"/>
                  <a:ext cx="7272808" cy="5904656"/>
                  <a:chOff x="935596" y="836712"/>
                  <a:chExt cx="7272808" cy="5904656"/>
                </a:xfrm>
              </p:grpSpPr>
              <p:grpSp>
                <p:nvGrpSpPr>
                  <p:cNvPr id="23" name="Группа 22"/>
                  <p:cNvGrpSpPr/>
                  <p:nvPr/>
                </p:nvGrpSpPr>
                <p:grpSpPr>
                  <a:xfrm>
                    <a:off x="935596" y="836712"/>
                    <a:ext cx="7272808" cy="5904656"/>
                    <a:chOff x="935596" y="836712"/>
                    <a:chExt cx="7272808" cy="5904656"/>
                  </a:xfrm>
                </p:grpSpPr>
                <p:grpSp>
                  <p:nvGrpSpPr>
                    <p:cNvPr id="22" name="Группа 21"/>
                    <p:cNvGrpSpPr/>
                    <p:nvPr/>
                  </p:nvGrpSpPr>
                  <p:grpSpPr>
                    <a:xfrm>
                      <a:off x="935596" y="890109"/>
                      <a:ext cx="7272808" cy="5851259"/>
                      <a:chOff x="935596" y="890109"/>
                      <a:chExt cx="7272808" cy="5851259"/>
                    </a:xfrm>
                  </p:grpSpPr>
                  <p:grpSp>
                    <p:nvGrpSpPr>
                      <p:cNvPr id="21" name="Группа 20"/>
                      <p:cNvGrpSpPr/>
                      <p:nvPr/>
                    </p:nvGrpSpPr>
                    <p:grpSpPr>
                      <a:xfrm>
                        <a:off x="935596" y="890109"/>
                        <a:ext cx="7272808" cy="5851259"/>
                        <a:chOff x="935596" y="890109"/>
                        <a:chExt cx="7272808" cy="5851259"/>
                      </a:xfrm>
                    </p:grpSpPr>
                    <p:pic>
                      <p:nvPicPr>
                        <p:cNvPr id="11" name="Picture 2" descr="http://mehmetdogan.eu5.org/img/ilett.jpg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 cstate="print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5596" y="890109"/>
                          <a:ext cx="7272808" cy="5851259"/>
                        </a:xfrm>
                        <a:prstGeom prst="rect">
                          <a:avLst/>
                        </a:prstGeom>
                        <a:noFill/>
                      </p:spPr>
                    </p:pic>
                    <p:sp>
                      <p:nvSpPr>
                        <p:cNvPr id="12" name="Овал 11"/>
                        <p:cNvSpPr/>
                        <p:nvPr/>
                      </p:nvSpPr>
                      <p:spPr>
                        <a:xfrm>
                          <a:off x="3492649" y="2403351"/>
                          <a:ext cx="2592288" cy="2376264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2"/>
                        </a:lnRef>
                        <a:fillRef idx="1">
                          <a:schemeClr val="lt1"/>
                        </a:fillRef>
                        <a:effectRef idx="0">
                          <a:schemeClr val="accent2"/>
                        </a:effectRef>
                        <a:fontRef idx="minor">
                          <a:schemeClr val="dk1"/>
                        </a:fontRef>
                      </p:style>
                      <p:txBody>
                        <a:bodyPr lIns="0" tIns="0" rIns="0" bIns="0" rtlCol="0" anchor="ctr"/>
                        <a:lstStyle/>
                        <a:p>
                          <a:pPr algn="ctr"/>
                          <a:endParaRPr lang="ru-RU" sz="2400" b="1" dirty="0" smtClean="0"/>
                        </a:p>
                        <a:p>
                          <a:pPr algn="ctr"/>
                          <a:endParaRPr lang="ru-RU" sz="2400" b="1" dirty="0" smtClean="0"/>
                        </a:p>
                        <a:p>
                          <a:pPr algn="ctr"/>
                          <a:r>
                            <a:rPr lang="ru-RU" sz="2400" b="1" dirty="0" smtClean="0"/>
                            <a:t>ПРОЕКТНЫЙ ОФИС</a:t>
                          </a:r>
                          <a:endParaRPr lang="ru-RU" sz="2400" b="1" dirty="0"/>
                        </a:p>
                      </p:txBody>
                    </p:sp>
                  </p:grpSp>
                  <p:sp>
                    <p:nvSpPr>
                      <p:cNvPr id="13" name="Овал 12"/>
                      <p:cNvSpPr/>
                      <p:nvPr/>
                    </p:nvSpPr>
                    <p:spPr>
                      <a:xfrm>
                        <a:off x="1025452" y="4566007"/>
                        <a:ext cx="2251147" cy="2046460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2"/>
                      </a:lnRef>
                      <a:fillRef idx="1">
                        <a:schemeClr val="lt1"/>
                      </a:fillRef>
                      <a:effectRef idx="0">
                        <a:schemeClr val="accent2"/>
                      </a:effectRef>
                      <a:fontRef idx="minor">
                        <a:schemeClr val="dk1"/>
                      </a:fontRef>
                    </p:style>
                    <p:txBody>
                      <a:bodyPr lIns="0" tIns="0" rIns="0" bIns="0" rtlCol="0" anchor="ctr"/>
                      <a:lstStyle/>
                      <a:p>
                        <a:pPr algn="ctr"/>
                        <a:r>
                          <a:rPr lang="ru-RU" sz="1600" b="1" dirty="0" smtClean="0"/>
                          <a:t>Организации дополнительного образования</a:t>
                        </a:r>
                        <a:endParaRPr lang="ru-RU" sz="1600" b="1" dirty="0"/>
                      </a:p>
                    </p:txBody>
                  </p:sp>
                  <p:sp>
                    <p:nvSpPr>
                      <p:cNvPr id="35" name="Овал 34"/>
                      <p:cNvSpPr/>
                      <p:nvPr/>
                    </p:nvSpPr>
                    <p:spPr>
                      <a:xfrm>
                        <a:off x="1583668" y="2880320"/>
                        <a:ext cx="1440161" cy="129614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2"/>
                      </a:lnRef>
                      <a:fillRef idx="1">
                        <a:schemeClr val="lt1"/>
                      </a:fillRef>
                      <a:effectRef idx="0">
                        <a:schemeClr val="accent2"/>
                      </a:effectRef>
                      <a:fontRef idx="minor">
                        <a:schemeClr val="dk1"/>
                      </a:fontRef>
                    </p:style>
                    <p:txBody>
                      <a:bodyPr lIns="0" tIns="0" rIns="0" bIns="0" rtlCol="0" anchor="ctr"/>
                      <a:lstStyle/>
                      <a:p>
                        <a:pPr algn="ctr"/>
                        <a:r>
                          <a:rPr lang="ru-RU" sz="1200" b="1" dirty="0" smtClean="0"/>
                          <a:t>Общественные организации</a:t>
                        </a:r>
                        <a:endParaRPr lang="ru-RU" sz="1200" b="1" dirty="0"/>
                      </a:p>
                    </p:txBody>
                  </p:sp>
                </p:grpSp>
                <p:sp>
                  <p:nvSpPr>
                    <p:cNvPr id="14" name="Овал 13"/>
                    <p:cNvSpPr/>
                    <p:nvPr/>
                  </p:nvSpPr>
                  <p:spPr>
                    <a:xfrm>
                      <a:off x="5796136" y="836712"/>
                      <a:ext cx="936104" cy="864096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ru-RU" sz="1100" b="1" dirty="0" err="1" smtClean="0"/>
                        <a:t>МОиН</a:t>
                      </a:r>
                      <a:r>
                        <a:rPr lang="ru-RU" sz="1100" b="1" dirty="0" smtClean="0"/>
                        <a:t> ПК</a:t>
                      </a:r>
                      <a:endParaRPr lang="ru-RU" sz="1100" b="1" dirty="0"/>
                    </a:p>
                  </p:txBody>
                </p:sp>
              </p:grpSp>
              <p:sp>
                <p:nvSpPr>
                  <p:cNvPr id="15" name="Овал 14"/>
                  <p:cNvSpPr/>
                  <p:nvPr/>
                </p:nvSpPr>
                <p:spPr>
                  <a:xfrm>
                    <a:off x="7020272" y="1412775"/>
                    <a:ext cx="1048461" cy="966357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ru-RU" sz="900" b="1" dirty="0" smtClean="0"/>
                      <a:t>Министерство</a:t>
                    </a:r>
                    <a:r>
                      <a:rPr lang="ru-RU" sz="1100" b="1" dirty="0" smtClean="0"/>
                      <a:t> культуры </a:t>
                    </a:r>
                    <a:r>
                      <a:rPr lang="ru-RU" sz="1000" b="1" dirty="0" smtClean="0"/>
                      <a:t>(управления, отделы)</a:t>
                    </a:r>
                    <a:endParaRPr lang="ru-RU" sz="1100" b="1" dirty="0"/>
                  </a:p>
                </p:txBody>
              </p:sp>
            </p:grpSp>
            <p:sp>
              <p:nvSpPr>
                <p:cNvPr id="16" name="Овал 15"/>
                <p:cNvSpPr/>
                <p:nvPr/>
              </p:nvSpPr>
              <p:spPr>
                <a:xfrm>
                  <a:off x="2108199" y="1716029"/>
                  <a:ext cx="1041401" cy="948267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ru-RU" sz="900" b="1" dirty="0" smtClean="0"/>
                    <a:t>Министерство ФК,</a:t>
                  </a:r>
                  <a:r>
                    <a:rPr lang="ru-RU" sz="1100" b="1" dirty="0" smtClean="0"/>
                    <a:t> </a:t>
                  </a:r>
                  <a:r>
                    <a:rPr lang="ru-RU" sz="1000" b="1" dirty="0" smtClean="0"/>
                    <a:t>спорта и туризма</a:t>
                  </a:r>
                  <a:r>
                    <a:rPr lang="ru-RU" sz="1100" b="1" dirty="0" smtClean="0"/>
                    <a:t> </a:t>
                  </a:r>
                  <a:r>
                    <a:rPr lang="ru-RU" sz="1000" b="1" dirty="0" smtClean="0"/>
                    <a:t>(управления, отделы)</a:t>
                  </a:r>
                  <a:endParaRPr lang="ru-RU" sz="1000" b="1" dirty="0"/>
                </a:p>
              </p:txBody>
            </p:sp>
          </p:grpSp>
          <p:sp>
            <p:nvSpPr>
              <p:cNvPr id="17" name="Овал 16"/>
              <p:cNvSpPr/>
              <p:nvPr/>
            </p:nvSpPr>
            <p:spPr>
              <a:xfrm>
                <a:off x="4067944" y="1196752"/>
                <a:ext cx="1008111" cy="864096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100" b="1" dirty="0" smtClean="0"/>
                  <a:t>Реальный сектор экономики</a:t>
                </a:r>
                <a:endParaRPr lang="ru-RU" sz="1100" b="1" dirty="0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5909733" y="4732867"/>
                <a:ext cx="1974635" cy="1782233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400" b="1" dirty="0" smtClean="0"/>
                  <a:t>ИП, </a:t>
                </a:r>
              </a:p>
              <a:p>
                <a:pPr algn="ctr"/>
                <a:r>
                  <a:rPr lang="ru-RU" sz="1400" b="1" dirty="0" smtClean="0"/>
                  <a:t>частные образовательные организации</a:t>
                </a:r>
                <a:endParaRPr lang="ru-RU" sz="1400" b="1" dirty="0"/>
              </a:p>
            </p:txBody>
          </p:sp>
        </p:grpSp>
        <p:grpSp>
          <p:nvGrpSpPr>
            <p:cNvPr id="20" name="Группа 19"/>
            <p:cNvGrpSpPr/>
            <p:nvPr/>
          </p:nvGrpSpPr>
          <p:grpSpPr>
            <a:xfrm>
              <a:off x="3957836" y="2564904"/>
              <a:ext cx="1629181" cy="1002573"/>
              <a:chOff x="-1629181" y="2426427"/>
              <a:chExt cx="1629181" cy="1002573"/>
            </a:xfrm>
          </p:grpSpPr>
          <p:pic>
            <p:nvPicPr>
              <p:cNvPr id="10" name="Picture 3" descr="C:\Users\Chashhinov-EN\Desktop\logo2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1629181" y="2426427"/>
                <a:ext cx="1629181" cy="1002573"/>
              </a:xfrm>
              <a:prstGeom prst="rect">
                <a:avLst/>
              </a:prstGeom>
              <a:noFill/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-1417448" y="2653580"/>
                <a:ext cx="1249288" cy="461665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effectLst>
                <a:softEdge rad="31750"/>
              </a:effectLst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ru-RU" sz="2400" b="1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+mj-lt"/>
                  </a:rPr>
                  <a:t>Р М Ц</a:t>
                </a:r>
                <a:endParaRPr lang="ru-RU" sz="2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j-lt"/>
                </a:endParaRP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7668344" y="1772816"/>
            <a:ext cx="1331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Школы искусств;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Музыкальные школы;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СПО</a:t>
            </a:r>
            <a:endParaRPr lang="ru-RU" sz="11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8520" y="1628800"/>
            <a:ext cx="1655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Спортивные школы;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Школы олимпийского резерва;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СПО</a:t>
            </a:r>
            <a:endParaRPr lang="ru-RU" sz="11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28184" y="764704"/>
            <a:ext cx="7920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Школы;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ВО;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СПО</a:t>
            </a:r>
            <a:endParaRPr lang="ru-RU" sz="11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434" name="Picture 2" descr="https://www.colourbox.com/preview/10256859-factory.jpg"/>
          <p:cNvPicPr>
            <a:picLocks noChangeAspect="1" noChangeArrowheads="1"/>
          </p:cNvPicPr>
          <p:nvPr/>
        </p:nvPicPr>
        <p:blipFill>
          <a:blip r:embed="rId4" cstate="print"/>
          <a:srcRect l="30240" t="65001" r="34796"/>
          <a:stretch>
            <a:fillRect/>
          </a:stretch>
        </p:blipFill>
        <p:spPr bwMode="auto">
          <a:xfrm>
            <a:off x="3059832" y="980728"/>
            <a:ext cx="728049" cy="487364"/>
          </a:xfrm>
          <a:prstGeom prst="rect">
            <a:avLst/>
          </a:prstGeom>
          <a:noFill/>
        </p:spPr>
      </p:pic>
      <p:pic>
        <p:nvPicPr>
          <p:cNvPr id="18436" name="Picture 4" descr="http://02e1b73.netsolhost.com/homes/guidelines-3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975181" y="2533240"/>
            <a:ext cx="2168819" cy="1791519"/>
          </a:xfrm>
          <a:prstGeom prst="rect">
            <a:avLst/>
          </a:prstGeom>
          <a:noFill/>
        </p:spPr>
      </p:pic>
      <p:grpSp>
        <p:nvGrpSpPr>
          <p:cNvPr id="31" name="Группа 30"/>
          <p:cNvGrpSpPr/>
          <p:nvPr/>
        </p:nvGrpSpPr>
        <p:grpSpPr>
          <a:xfrm>
            <a:off x="107504" y="116632"/>
            <a:ext cx="9036496" cy="593880"/>
            <a:chOff x="107504" y="116632"/>
            <a:chExt cx="9036496" cy="593880"/>
          </a:xfrm>
        </p:grpSpPr>
        <p:sp>
          <p:nvSpPr>
            <p:cNvPr id="32" name="TextBox 31"/>
            <p:cNvSpPr txBox="1"/>
            <p:nvPr/>
          </p:nvSpPr>
          <p:spPr>
            <a:xfrm>
              <a:off x="827584" y="116632"/>
              <a:ext cx="83164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C0000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Региональный модельный центр дополнительного образования детей Пермского края. </a:t>
              </a:r>
              <a:r>
                <a:rPr lang="en-US" sz="1600" b="1" dirty="0" smtClean="0">
                  <a:solidFill>
                    <a:srgbClr val="C0000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 </a:t>
              </a:r>
            </a:p>
            <a:p>
              <a:r>
                <a:rPr lang="en-US" sz="1600" b="1" dirty="0" smtClean="0"/>
                <a:t>E-mail: dodpk@iro.perm.ru; </a:t>
              </a:r>
              <a:r>
                <a:rPr lang="ru-RU" sz="1600" b="1" dirty="0" smtClean="0"/>
                <a:t>телефон: (342) 236-79-81; сайт:</a:t>
              </a:r>
              <a:r>
                <a:rPr lang="en-US" sz="1600" b="1" dirty="0" smtClean="0"/>
                <a:t> </a:t>
              </a:r>
              <a:r>
                <a:rPr lang="en-US" sz="1600" b="1" dirty="0" smtClean="0">
                  <a:hlinkClick r:id="rId6"/>
                </a:rPr>
                <a:t>http://iro.perm.ru/rmcdodpk.html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</a:t>
              </a:r>
              <a:endParaRPr lang="ru-RU" sz="1600" b="1" dirty="0" smtClean="0">
                <a:solidFill>
                  <a:srgbClr val="FF0000"/>
                </a:solidFill>
              </a:endParaRPr>
            </a:p>
          </p:txBody>
        </p:sp>
        <p:pic>
          <p:nvPicPr>
            <p:cNvPr id="33" name="Picture 6" descr="http://alpunion.ru/pic/karta%20permi.gif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7504" y="116632"/>
              <a:ext cx="432048" cy="593880"/>
            </a:xfrm>
            <a:prstGeom prst="rect">
              <a:avLst/>
            </a:prstGeom>
            <a:noFill/>
          </p:spPr>
        </p:pic>
        <p:cxnSp>
          <p:nvCxnSpPr>
            <p:cNvPr id="34" name="Прямая соединительная линия 33"/>
            <p:cNvCxnSpPr/>
            <p:nvPr/>
          </p:nvCxnSpPr>
          <p:spPr>
            <a:xfrm>
              <a:off x="683568" y="116632"/>
              <a:ext cx="0" cy="576064"/>
            </a:xfrm>
            <a:prstGeom prst="line">
              <a:avLst/>
            </a:prstGeom>
            <a:ln w="79375" cmpd="thinThick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7" name="Прямая соединительная линия 36"/>
          <p:cNvCxnSpPr/>
          <p:nvPr/>
        </p:nvCxnSpPr>
        <p:spPr>
          <a:xfrm>
            <a:off x="2627784" y="3573016"/>
            <a:ext cx="360040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948264" y="764704"/>
            <a:ext cx="21237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ГУДО «ПКЦ «Муравейник»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ГАУДО «КЦХО «Росток»</a:t>
            </a:r>
          </a:p>
        </p:txBody>
      </p:sp>
    </p:spTree>
    <p:extLst>
      <p:ext uri="{BB962C8B-B14F-4D97-AF65-F5344CB8AC3E}">
        <p14:creationId xmlns:p14="http://schemas.microsoft.com/office/powerpoint/2010/main" val="168571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t-artel.com.ua/wp-content/uploads/2016/08/%D0%BF%D0%B8%D1%82%D0%B5%D1%80%D1%81%D0%BE%D1%84%D1%8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256"/>
            <a:ext cx="5652120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1052736"/>
            <a:ext cx="8712968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1400"/>
              </a:lnSpc>
              <a:spcAft>
                <a:spcPts val="600"/>
              </a:spcAft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Создает, апробирует и внедряет модели обеспечения равного доступа к ДОП; оказывает организационно-методическую поддержку по реализации ДОП. </a:t>
            </a:r>
          </a:p>
          <a:p>
            <a:pPr marL="342900" indent="-342900" algn="just">
              <a:lnSpc>
                <a:spcPts val="1400"/>
              </a:lnSpc>
              <a:spcAft>
                <a:spcPts val="600"/>
              </a:spcAft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Анализирует состояние инфраструктурного, материально-технического, программно-методического и кадрового потенциала в системе ДОД Пермского края. </a:t>
            </a:r>
          </a:p>
          <a:p>
            <a:pPr marL="342900" indent="-342900" algn="just">
              <a:lnSpc>
                <a:spcPts val="1400"/>
              </a:lnSpc>
              <a:spcAft>
                <a:spcPts val="600"/>
              </a:spcAft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Содействует распространению и внедрению лучших практик, современных вариативных востребованных ДОП различной направленности. </a:t>
            </a:r>
          </a:p>
          <a:p>
            <a:pPr marL="342900" indent="-342900" algn="just">
              <a:lnSpc>
                <a:spcPts val="1400"/>
              </a:lnSpc>
              <a:spcAft>
                <a:spcPts val="600"/>
              </a:spcAft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Развивает систему независимой оценки качества услуг дополнительного образования, содействует развитию организаций, реализующим ДОП, </a:t>
            </a:r>
          </a:p>
          <a:p>
            <a:pPr marL="342900" indent="-342900" algn="just">
              <a:lnSpc>
                <a:spcPts val="1400"/>
              </a:lnSpc>
              <a:spcAft>
                <a:spcPts val="600"/>
              </a:spcAft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Обеспечивает реализацию мер по непрерывному развитию педагогических и управленческих кадров системы ДОД, включая повышение квалификации, профессиональную переподготовку, стажировки в региональных модельных центрах и в федеральных ресурсных центрах.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ts val="1400"/>
              </a:lnSpc>
              <a:spcAft>
                <a:spcPts val="600"/>
              </a:spcAft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Ведет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работу совместно с профильными организациями по поддержке и сопровождению одаренных детей, детей с особыми образовательными потребностями.</a:t>
            </a:r>
          </a:p>
          <a:p>
            <a:pPr marL="342900" indent="-342900" algn="just">
              <a:lnSpc>
                <a:spcPts val="1400"/>
              </a:lnSpc>
              <a:spcAft>
                <a:spcPts val="60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7. Содействует вовлечению детей, в том числе детей из сельской местности и детей, находящихся в трудной жизненной ситуации, в конкурсные и иные мероприятия для обучающихся в системе дополнительного образования детей. </a:t>
            </a:r>
          </a:p>
          <a:p>
            <a:pPr marL="342900" indent="-342900" algn="just">
              <a:lnSpc>
                <a:spcPts val="1400"/>
              </a:lnSpc>
              <a:spcAft>
                <a:spcPts val="60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8. Формирует информационно-телекоммуникационный контур системы дополнительного образования детей Пермского края, включающий: </a:t>
            </a:r>
          </a:p>
          <a:p>
            <a:pPr algn="just">
              <a:lnSpc>
                <a:spcPts val="1400"/>
              </a:lnSpc>
              <a:spcAft>
                <a:spcPts val="6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Организует и сопровождает деятельность краевых, муниципальных (опорных, ресурсных) центров дополнительного образования. </a:t>
            </a:r>
          </a:p>
          <a:p>
            <a:pPr marL="342900" indent="-342900" algn="just">
              <a:lnSpc>
                <a:spcPts val="1400"/>
              </a:lnSpc>
              <a:spcAft>
                <a:spcPts val="600"/>
              </a:spcAft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351884"/>
            <a:ext cx="7200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ФУНКЦИИ РЕГИОНАЛЬНОГО МОДЕЛЬНОГО ЦЕНТРА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116632"/>
            <a:ext cx="8316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2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4932040" y="3429000"/>
          <a:ext cx="396044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67744" y="341452"/>
            <a:ext cx="5832648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FF0000"/>
                </a:solidFill>
              </a:rPr>
              <a:t>МУНИЦИПАЛЬНЫЙ ОПОРНЫЙ ЦЕНТР (МОЦ)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674674"/>
            <a:ext cx="62646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опорный центр дополнительного образования детей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реализующий задачи Приоритетного проекта в муниципалитете, создается решением администраций муниципальных образований Пермского края. Структуру и организационные особенности центров определяют администрации соответствующих муниципалитетов Пермского края.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4294837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МОЦ – ЯДРО СИСТЕМЫ ДОПОЛНИТЕЛЬНОГО ОБРАЗОВАНИЯ В МУНИЦИПАЛИТЕТЕ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10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49996" y="980728"/>
            <a:ext cx="4644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МОДЕЛИ ОРГАНИЗАЦИИ МОЦ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pSp>
        <p:nvGrpSpPr>
          <p:cNvPr id="2" name="Группа 9"/>
          <p:cNvGrpSpPr/>
          <p:nvPr/>
        </p:nvGrpSpPr>
        <p:grpSpPr>
          <a:xfrm>
            <a:off x="107504" y="116632"/>
            <a:ext cx="9036496" cy="593880"/>
            <a:chOff x="107504" y="116632"/>
            <a:chExt cx="9036496" cy="593880"/>
          </a:xfrm>
        </p:grpSpPr>
        <p:sp>
          <p:nvSpPr>
            <p:cNvPr id="13" name="TextBox 12"/>
            <p:cNvSpPr txBox="1"/>
            <p:nvPr/>
          </p:nvSpPr>
          <p:spPr>
            <a:xfrm>
              <a:off x="827584" y="116632"/>
              <a:ext cx="83164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C0000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Региональный модельный центр дополнительного образования детей Пермского края. </a:t>
              </a:r>
              <a:r>
                <a:rPr lang="en-US" sz="1600" b="1" dirty="0" smtClean="0">
                  <a:solidFill>
                    <a:srgbClr val="C0000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 </a:t>
              </a:r>
            </a:p>
            <a:p>
              <a:r>
                <a:rPr lang="en-US" sz="1600" b="1" dirty="0" smtClean="0"/>
                <a:t>E-mail: dodpk@iro.perm.ru; </a:t>
              </a:r>
              <a:r>
                <a:rPr lang="ru-RU" sz="1600" b="1" dirty="0" smtClean="0"/>
                <a:t>телефон: (342) 236-79-81; сайт:</a:t>
              </a:r>
              <a:r>
                <a:rPr lang="en-US" sz="1600" b="1" dirty="0" smtClean="0"/>
                <a:t> </a:t>
              </a:r>
              <a:r>
                <a:rPr lang="en-US" sz="1600" b="1" dirty="0" smtClean="0">
                  <a:hlinkClick r:id="rId2"/>
                </a:rPr>
                <a:t>http://iro.perm.ru/rmcdodpk.html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</a:t>
              </a:r>
              <a:endParaRPr lang="ru-RU" sz="1600" b="1" dirty="0" smtClean="0">
                <a:solidFill>
                  <a:srgbClr val="FF0000"/>
                </a:solidFill>
              </a:endParaRPr>
            </a:p>
          </p:txBody>
        </p:sp>
        <p:pic>
          <p:nvPicPr>
            <p:cNvPr id="14" name="Picture 6" descr="http://alpunion.ru/pic/karta%20permi.gif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7504" y="116632"/>
              <a:ext cx="432048" cy="593880"/>
            </a:xfrm>
            <a:prstGeom prst="rect">
              <a:avLst/>
            </a:prstGeom>
            <a:noFill/>
          </p:spPr>
        </p:pic>
        <p:cxnSp>
          <p:nvCxnSpPr>
            <p:cNvPr id="15" name="Прямая соединительная линия 14"/>
            <p:cNvCxnSpPr/>
            <p:nvPr/>
          </p:nvCxnSpPr>
          <p:spPr>
            <a:xfrm>
              <a:off x="683568" y="116632"/>
              <a:ext cx="0" cy="576064"/>
            </a:xfrm>
            <a:prstGeom prst="line">
              <a:avLst/>
            </a:prstGeom>
            <a:ln w="79375" cmpd="thinThick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171932301"/>
              </p:ext>
            </p:extLst>
          </p:nvPr>
        </p:nvGraphicFramePr>
        <p:xfrm>
          <a:off x="323528" y="1408867"/>
          <a:ext cx="8496944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8385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66782" y="332656"/>
            <a:ext cx="6210436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ОСНОВНЫЕ НАПРАВЛЕНИЯ ДЕЯТЕЛЬНОСТИ МОЦ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134901246"/>
              </p:ext>
            </p:extLst>
          </p:nvPr>
        </p:nvGraphicFramePr>
        <p:xfrm>
          <a:off x="251520" y="1344828"/>
          <a:ext cx="8640960" cy="5396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6" descr="http://s49novouralsk.edusite.ru/images/knop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669">
            <a:off x="1005043" y="708294"/>
            <a:ext cx="828092" cy="8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s49novouralsk.edusite.ru/images/knop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277">
            <a:off x="7524328" y="732766"/>
            <a:ext cx="828092" cy="8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14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07504" y="116632"/>
            <a:ext cx="9036496" cy="593880"/>
            <a:chOff x="107504" y="116632"/>
            <a:chExt cx="9036496" cy="593880"/>
          </a:xfrm>
        </p:grpSpPr>
        <p:sp>
          <p:nvSpPr>
            <p:cNvPr id="8" name="TextBox 7"/>
            <p:cNvSpPr txBox="1"/>
            <p:nvPr/>
          </p:nvSpPr>
          <p:spPr>
            <a:xfrm>
              <a:off x="827584" y="116632"/>
              <a:ext cx="83164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C0000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Региональный модельный центр дополнительного образования детей Пермского края. </a:t>
              </a:r>
              <a:r>
                <a:rPr lang="en-US" sz="1600" b="1" dirty="0" smtClean="0">
                  <a:solidFill>
                    <a:srgbClr val="C0000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 </a:t>
              </a:r>
            </a:p>
            <a:p>
              <a:r>
                <a:rPr lang="en-US" sz="1600" b="1" dirty="0" smtClean="0"/>
                <a:t>E-mail: dodpk@iro.perm.ru; </a:t>
              </a:r>
              <a:r>
                <a:rPr lang="ru-RU" sz="1600" b="1" dirty="0" smtClean="0"/>
                <a:t>телефон: (342) 236-79-81; сайт:</a:t>
              </a:r>
              <a:r>
                <a:rPr lang="en-US" sz="1600" b="1" dirty="0" smtClean="0"/>
                <a:t> </a:t>
              </a:r>
              <a:r>
                <a:rPr lang="en-US" sz="1600" b="1" dirty="0" smtClean="0">
                  <a:hlinkClick r:id="rId2"/>
                </a:rPr>
                <a:t>http://iro.perm.ru/rmcdodpk.html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</a:t>
              </a:r>
              <a:endParaRPr lang="ru-RU" sz="1600" b="1" dirty="0" smtClean="0">
                <a:solidFill>
                  <a:srgbClr val="FF0000"/>
                </a:solidFill>
              </a:endParaRPr>
            </a:p>
          </p:txBody>
        </p:sp>
        <p:pic>
          <p:nvPicPr>
            <p:cNvPr id="9" name="Picture 6" descr="http://alpunion.ru/pic/karta%20permi.gif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7504" y="116632"/>
              <a:ext cx="432048" cy="593880"/>
            </a:xfrm>
            <a:prstGeom prst="rect">
              <a:avLst/>
            </a:prstGeom>
            <a:noFill/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>
              <a:off x="683568" y="116632"/>
              <a:ext cx="0" cy="576064"/>
            </a:xfrm>
            <a:prstGeom prst="line">
              <a:avLst/>
            </a:prstGeom>
            <a:ln w="79375" cmpd="thinThick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466782" y="764704"/>
            <a:ext cx="6210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АНОНС ГЛАВНЫХ СОБЫТИЙ 2017 ГОДА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984525"/>
              </p:ext>
            </p:extLst>
          </p:nvPr>
        </p:nvGraphicFramePr>
        <p:xfrm>
          <a:off x="107504" y="1340769"/>
          <a:ext cx="8784976" cy="5184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880"/>
                <a:gridCol w="1134304"/>
                <a:gridCol w="4896544"/>
                <a:gridCol w="2232248"/>
              </a:tblGrid>
              <a:tr h="495812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87492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август -ноябрь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лучших практик дополнительного образования и дополнительных образовательных программ для старшеклассников и студентов СПО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Педагоги, педагогические коллективы ОДО, организации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7361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26.09.2017 – 20.10.2017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Курсы повышения квалификации по теме: «Современные образовательные технологии в системе дополнительного образования»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Педагоги, методисты, руководители системы ДО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333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31.10.2017 – 02.11.2017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01.11.2017 – 03.11.2017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Стажировки педагогов дополнительного образования по теме: «Дополнительные общеобразовательные программы - детям с особыми образовательными потребностями» (24 часа).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 дополнительного образования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333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03.10.2017 – 05.10.2017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31.10.2017 – 02.11.2017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Стажировки педагогов дополнительного образования, реализующих программы технической направленности (24 часа)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 дополнительного образования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7361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27-29.10.2017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Форум лидеров детских и молодежных движений образовательных организаций и работающей молодежи Пермского края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Лидеры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общественных движений в возрасте 14-35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603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07504" y="116632"/>
            <a:ext cx="9036496" cy="593880"/>
            <a:chOff x="107504" y="116632"/>
            <a:chExt cx="9036496" cy="593880"/>
          </a:xfrm>
        </p:grpSpPr>
        <p:sp>
          <p:nvSpPr>
            <p:cNvPr id="12" name="TextBox 11"/>
            <p:cNvSpPr txBox="1"/>
            <p:nvPr/>
          </p:nvSpPr>
          <p:spPr>
            <a:xfrm>
              <a:off x="827584" y="116632"/>
              <a:ext cx="83164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C0000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Региональный модельный центр дополнительного образования детей Пермского края. </a:t>
              </a:r>
              <a:r>
                <a:rPr lang="en-US" sz="1600" b="1" dirty="0" smtClean="0">
                  <a:solidFill>
                    <a:srgbClr val="C0000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 </a:t>
              </a:r>
            </a:p>
            <a:p>
              <a:r>
                <a:rPr lang="en-US" sz="1600" b="1" dirty="0" smtClean="0"/>
                <a:t>E-mail: dodpk@iro.perm.ru; </a:t>
              </a:r>
              <a:r>
                <a:rPr lang="ru-RU" sz="1600" b="1" dirty="0" smtClean="0"/>
                <a:t>телефон: (342) 236-79-81; сайт:</a:t>
              </a:r>
              <a:r>
                <a:rPr lang="en-US" sz="1600" b="1" dirty="0" smtClean="0"/>
                <a:t> </a:t>
              </a:r>
              <a:r>
                <a:rPr lang="en-US" sz="1600" b="1" dirty="0" smtClean="0">
                  <a:hlinkClick r:id="rId2"/>
                </a:rPr>
                <a:t>http://iro.perm.ru/rmcdodpk.html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</a:t>
              </a:r>
              <a:endParaRPr lang="ru-RU" sz="1600" b="1" dirty="0" smtClean="0">
                <a:solidFill>
                  <a:srgbClr val="FF0000"/>
                </a:solidFill>
              </a:endParaRPr>
            </a:p>
          </p:txBody>
        </p:sp>
        <p:pic>
          <p:nvPicPr>
            <p:cNvPr id="13" name="Picture 6" descr="http://alpunion.ru/pic/karta%20permi.gif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7504" y="116632"/>
              <a:ext cx="432048" cy="593880"/>
            </a:xfrm>
            <a:prstGeom prst="rect">
              <a:avLst/>
            </a:prstGeom>
            <a:noFill/>
          </p:spPr>
        </p:pic>
        <p:cxnSp>
          <p:nvCxnSpPr>
            <p:cNvPr id="14" name="Прямая соединительная линия 13"/>
            <p:cNvCxnSpPr/>
            <p:nvPr/>
          </p:nvCxnSpPr>
          <p:spPr>
            <a:xfrm>
              <a:off x="683568" y="116632"/>
              <a:ext cx="0" cy="576064"/>
            </a:xfrm>
            <a:prstGeom prst="line">
              <a:avLst/>
            </a:prstGeom>
            <a:ln w="79375" cmpd="thinThick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3031" t="6034" r="23813" b="4368"/>
          <a:stretch>
            <a:fillRect/>
          </a:stretch>
        </p:blipFill>
        <p:spPr bwMode="auto">
          <a:xfrm>
            <a:off x="1511660" y="836712"/>
            <a:ext cx="6120680" cy="58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91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ishelp.ru/sites/default/files/publication/platformy_dlja_kraudfandinga_narodnogo_finansirovanij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8381561" cy="5989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>
          <a:xfrm>
            <a:off x="1447800" y="5589240"/>
            <a:ext cx="7227888" cy="7200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ФЦПРО на 2016 – 2020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(мероприятие 3.2.)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323528" y="620688"/>
            <a:ext cx="8424936" cy="2448272"/>
          </a:xfrm>
        </p:spPr>
        <p:txBody>
          <a:bodyPr>
            <a:normAutofit fontScale="77500" lnSpcReduction="20000"/>
          </a:bodyPr>
          <a:lstStyle/>
          <a:p>
            <a:pPr>
              <a:buFont typeface="Arial" charset="0"/>
              <a:buNone/>
            </a:pP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ФСП</a:t>
            </a:r>
          </a:p>
          <a:p>
            <a:pPr algn="just">
              <a:buFont typeface="Arial" charset="0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«Комплекс современных управленческих и организационно- экономических механизмов в системе дополнительного образования»</a:t>
            </a:r>
          </a:p>
          <a:p>
            <a:pPr algn="ctr">
              <a:buFont typeface="Arial" charset="0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</p:txBody>
      </p:sp>
    </p:spTree>
    <p:extLst>
      <p:ext uri="{BB962C8B-B14F-4D97-AF65-F5344CB8AC3E}">
        <p14:creationId xmlns:p14="http://schemas.microsoft.com/office/powerpoint/2010/main" val="2604932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94"/>
          <p:cNvSpPr txBox="1">
            <a:spLocks noChangeArrowheads="1"/>
          </p:cNvSpPr>
          <p:nvPr/>
        </p:nvSpPr>
        <p:spPr bwMode="auto">
          <a:xfrm>
            <a:off x="838200" y="381000"/>
            <a:ext cx="77724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buClr>
                <a:schemeClr val="accent2"/>
              </a:buClr>
            </a:pPr>
            <a:r>
              <a:rPr 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Цель новой модели предоставления </a:t>
            </a:r>
          </a:p>
          <a:p>
            <a:pPr algn="ctr" eaLnBrk="0" hangingPunct="0">
              <a:lnSpc>
                <a:spcPct val="80000"/>
              </a:lnSpc>
              <a:buClr>
                <a:schemeClr val="accent2"/>
              </a:buClr>
            </a:pPr>
            <a:r>
              <a:rPr 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услуг дополнительного образования</a:t>
            </a:r>
          </a:p>
        </p:txBody>
      </p:sp>
      <p:pic>
        <p:nvPicPr>
          <p:cNvPr id="4098" name="Picture 2" descr="http://dayswoman.ru/misc/i/gallery/14718/2247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1" y="4266778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3413621" y="1627410"/>
            <a:ext cx="5682407" cy="4392613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Повышение </a:t>
            </a:r>
            <a:r>
              <a:rPr lang="ru-RU" sz="2800" u="sng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качества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услуг дополнительного образования и обеспечение его </a:t>
            </a:r>
            <a:r>
              <a:rPr lang="ru-RU" sz="2800" u="sng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доступности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на основе создания конкурентной среды (</a:t>
            </a:r>
            <a:r>
              <a:rPr lang="ru-RU" sz="2800" u="sng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развитие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2800" u="sng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рынка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 образовательных услуг) в  муниципальном образовательном пространстве </a:t>
            </a:r>
          </a:p>
        </p:txBody>
      </p:sp>
      <p:pic>
        <p:nvPicPr>
          <p:cNvPr id="5" name="Picture 6" descr="http://s49novouralsk.edusite.ru/images/knop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6433">
            <a:off x="3275856" y="1061343"/>
            <a:ext cx="972108" cy="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s49novouralsk.edusite.ru/images/knop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546" y="1099721"/>
            <a:ext cx="933729" cy="93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37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Скругленный прямоугольник 19"/>
          <p:cNvSpPr>
            <a:spLocks noChangeArrowheads="1"/>
          </p:cNvSpPr>
          <p:nvPr/>
        </p:nvSpPr>
        <p:spPr bwMode="auto">
          <a:xfrm>
            <a:off x="199337" y="1046882"/>
            <a:ext cx="8745326" cy="418811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ctr" hangingPunct="0"/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 детей</a:t>
            </a:r>
            <a:endParaRPr lang="ru-RU" sz="1600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19"/>
          <p:cNvSpPr>
            <a:spLocks noChangeArrowheads="1"/>
          </p:cNvSpPr>
          <p:nvPr/>
        </p:nvSpPr>
        <p:spPr bwMode="auto">
          <a:xfrm>
            <a:off x="199337" y="1654866"/>
            <a:ext cx="8745326" cy="861486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just" hangingPunct="0"/>
            <a:r>
              <a:rPr lang="ru-RU" sz="14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«… Решается задача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увеличения охвата детей соответствующими образовательными программами.</a:t>
            </a:r>
            <a:r>
              <a:rPr lang="ru-RU" sz="14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Количество детей, охваченных дополнительным образованием,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последние 5 лет увеличилось с 59 примерно до 69%</a:t>
            </a:r>
            <a:r>
              <a:rPr lang="ru-RU" sz="14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...»</a:t>
            </a:r>
            <a:endParaRPr lang="ru-RU" sz="14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755576" y="86885"/>
            <a:ext cx="7488832" cy="1015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</a:t>
            </a:r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 доклада министра образования и науки Российской Федерации О.Ю. Васильевой на коллегии Минобрнауки России 3 апреля 2017 г.</a:t>
            </a:r>
            <a:endParaRPr lang="ru-RU" altLang="ru-RU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9"/>
          <p:cNvSpPr>
            <a:spLocks noChangeArrowheads="1"/>
          </p:cNvSpPr>
          <p:nvPr/>
        </p:nvSpPr>
        <p:spPr bwMode="auto">
          <a:xfrm>
            <a:off x="199337" y="2747917"/>
            <a:ext cx="8745326" cy="1338212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just" hangingPunct="0"/>
            <a:r>
              <a:rPr lang="ru-RU" sz="14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«… Содержание дополнительного образования в последнее время меняется, растёт популярность кружков и секций, связанных с техникой и технологиями.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Приоритетным мы считаем развитие дополнительных общеобразовательных программ технической и естественно-научной направленности</a:t>
            </a:r>
            <a:r>
              <a:rPr lang="ru-RU" sz="14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. Совместно с Агентством стратегических инициатив в рамках приоритетного проекта  «Доступное дополнительное образование для детей» реализуется проект по поддержке создания в регионах детских технопарков...» </a:t>
            </a:r>
            <a:endParaRPr lang="ru-RU" sz="14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9"/>
          <p:cNvSpPr>
            <a:spLocks noChangeArrowheads="1"/>
          </p:cNvSpPr>
          <p:nvPr/>
        </p:nvSpPr>
        <p:spPr bwMode="auto">
          <a:xfrm>
            <a:off x="199337" y="4316461"/>
            <a:ext cx="8745326" cy="384759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just" hangingPunct="0"/>
            <a:r>
              <a:rPr lang="ru-RU" sz="14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«… Работа с одарёнными детьми и талантливой молодёжью...»</a:t>
            </a:r>
            <a:endParaRPr lang="ru-RU" sz="14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9"/>
          <p:cNvSpPr>
            <a:spLocks noChangeArrowheads="1"/>
          </p:cNvSpPr>
          <p:nvPr/>
        </p:nvSpPr>
        <p:spPr bwMode="auto">
          <a:xfrm>
            <a:off x="199337" y="4813604"/>
            <a:ext cx="8745326" cy="861486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just" hangingPunct="0"/>
            <a:r>
              <a:rPr lang="ru-RU" sz="14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«… Дальнейшее развитие системы дополнительного образования требует систематизации учёта, обеспечения оперативных данных. Министерством совместно с </a:t>
            </a:r>
            <a:r>
              <a:rPr lang="ru-RU" sz="1400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Минкомсвязью</a:t>
            </a:r>
            <a:r>
              <a:rPr lang="ru-RU" sz="14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ведётся работа над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единой федеральной межведомственной системой учёта контингента</a:t>
            </a:r>
            <a:r>
              <a:rPr lang="ru-RU" sz="14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...»</a:t>
            </a:r>
            <a:endParaRPr lang="ru-RU" sz="14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9"/>
          <p:cNvSpPr>
            <a:spLocks noChangeArrowheads="1"/>
          </p:cNvSpPr>
          <p:nvPr/>
        </p:nvSpPr>
        <p:spPr bwMode="auto">
          <a:xfrm>
            <a:off x="199337" y="5787474"/>
            <a:ext cx="8745326" cy="861486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just" hangingPunct="0"/>
            <a:r>
              <a:rPr lang="ru-RU" sz="14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«… В 2016 году Федеральным законом внесены изменения в Закон об образовании в Российской Федерации, расширившие возможности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участия в программах финансирования дополнительных общеобразовательных программ организаций частного сектора и субъектов Российской Федерации</a:t>
            </a:r>
            <a:r>
              <a:rPr lang="ru-RU" sz="14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...»</a:t>
            </a:r>
            <a:endParaRPr lang="ru-RU" sz="14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6CEA8-6469-4CC2-9224-32D9AC88986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49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550" y="188913"/>
            <a:ext cx="7488238" cy="19446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Планируемые значения целевых показателей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проектной линии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(внедрение модели персонифицированного финансирования </a:t>
            </a:r>
            <a:b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в системе дополнительного образования)</a:t>
            </a:r>
          </a:p>
        </p:txBody>
      </p:sp>
      <p:graphicFrame>
        <p:nvGraphicFramePr>
          <p:cNvPr id="16405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020490"/>
              </p:ext>
            </p:extLst>
          </p:nvPr>
        </p:nvGraphicFramePr>
        <p:xfrm>
          <a:off x="611188" y="2420938"/>
          <a:ext cx="8207375" cy="4028959"/>
        </p:xfrm>
        <a:graphic>
          <a:graphicData uri="http://schemas.openxmlformats.org/drawingml/2006/table">
            <a:tbl>
              <a:tblPr/>
              <a:tblGrid>
                <a:gridCol w="7127875"/>
                <a:gridCol w="1079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91" marB="4569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2017</a:t>
                      </a:r>
                    </a:p>
                  </a:txBody>
                  <a:tcPr marT="45691" marB="4569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2551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муниципальных районов (городских округов), </a:t>
                      </a:r>
                      <a:b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которых внедрена модель персонифицированного финансирования дополнительного образования детей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 процентах)</a:t>
                      </a:r>
                    </a:p>
                  </a:txBody>
                  <a:tcPr marT="45691" marB="4569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358775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детей от общего числа детей в возрасте от 5 до 18 лет, проживающих на территории муниципальных районов (городских округов), в которых распространена модель персонифицированного финансирования дополнительного образования детей, охваченных дополнительным образованием с использованием сертификатов </a:t>
                      </a:r>
                    </a:p>
                    <a:p>
                      <a:pPr marL="358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 процентах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T="45691" marB="4569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6400" name="AutoShape 39" descr="http://&amp;tcy;&amp;ocy;&amp;pcy;-&amp;tcy;&amp;rcy;&amp;iecy;&amp;ncy;&amp;icy;&amp;ncy;&amp;gcy;&amp;icy;.&amp;rcy;&amp;fcy;/uploads/posts/2016-08/1471430174_143.jp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401" name="AutoShape 41" descr="http://&amp;tcy;&amp;ocy;&amp;pcy;-&amp;tcy;&amp;rcy;&amp;iecy;&amp;ncy;&amp;icy;&amp;ncy;&amp;gcy;&amp;icy;.&amp;rcy;&amp;fcy;/uploads/posts/2016-08/1471430174_143.jp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402" name="AutoShape 43" descr="http://&amp;tcy;&amp;ocy;&amp;pcy;-&amp;tcy;&amp;rcy;&amp;iecy;&amp;ncy;&amp;icy;&amp;ncy;&amp;gcy;&amp;icy;.&amp;rcy;&amp;fcy;/uploads/posts/2016-08/1471430174_143.jp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564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899592" y="274638"/>
            <a:ext cx="7344816" cy="63408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Процесс модернизации подходов к финансированию дополнительного образования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18457" name="Group 2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89125"/>
              </p:ext>
            </p:extLst>
          </p:nvPr>
        </p:nvGraphicFramePr>
        <p:xfrm>
          <a:off x="457200" y="1700808"/>
          <a:ext cx="8362950" cy="4669830"/>
        </p:xfrm>
        <a:graphic>
          <a:graphicData uri="http://schemas.openxmlformats.org/drawingml/2006/table">
            <a:tbl>
              <a:tblPr/>
              <a:tblGrid>
                <a:gridCol w="2170113"/>
                <a:gridCol w="328612"/>
                <a:gridCol w="2517775"/>
                <a:gridCol w="628650"/>
                <a:gridCol w="2717800"/>
              </a:tblGrid>
              <a:tr h="2777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Сметное финансирование ОДО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Нормативное финансирование деятельности по реализации ДОП по принципу «деньги следуют за ребенком»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НПФ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Персонифицированное финансирование путем закрепления за ребенком определенного объема средств, их передача поставщику услуги вне зависимости от формы собственности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27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Прозрачная конкуренция по качеству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Финансирование услуг, а не ОДО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выбора семей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Финансирование ДОП, а не ОДО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54" name="AutoShape 38"/>
          <p:cNvSpPr>
            <a:spLocks noChangeArrowheads="1"/>
          </p:cNvSpPr>
          <p:nvPr/>
        </p:nvSpPr>
        <p:spPr bwMode="auto">
          <a:xfrm>
            <a:off x="1692275" y="4178820"/>
            <a:ext cx="6192838" cy="215900"/>
          </a:xfrm>
          <a:prstGeom prst="rightArrow">
            <a:avLst>
              <a:gd name="adj1" fmla="val 50000"/>
              <a:gd name="adj2" fmla="val 7170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122" name="Picture 2" descr="http://clinicmarketing.ru/sites/default/files/shutterstock_101216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2" y="4545656"/>
            <a:ext cx="1947704" cy="179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315" y="1124744"/>
            <a:ext cx="828092" cy="8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s49novouralsk.edusite.ru/images/knop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052736"/>
            <a:ext cx="900100" cy="9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10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/>
          </p:cNvSpPr>
          <p:nvPr>
            <p:ph type="body" idx="1"/>
          </p:nvPr>
        </p:nvSpPr>
        <p:spPr>
          <a:xfrm>
            <a:off x="2339752" y="1484313"/>
            <a:ext cx="6552728" cy="5000625"/>
          </a:xfr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>
            <a:normAutofit fontScale="92500" lnSpcReduction="10000"/>
          </a:bodyPr>
          <a:lstStyle/>
          <a:p>
            <a:pPr algn="just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МЗ ОДО формулируется в соответствии с ведомственным перечнем муниципальных услуг и работ </a:t>
            </a:r>
          </a:p>
          <a:p>
            <a:pPr algn="just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Утвержден порядок формирования, размещения и контроля выполнения муниципального задания для ОДО </a:t>
            </a:r>
          </a:p>
          <a:p>
            <a:pPr algn="just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Утверждено положение о системе учета услуг дополнительного образования </a:t>
            </a:r>
          </a:p>
          <a:p>
            <a:pPr algn="just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Установлен порядок (методика) расчета стоимости услуги (услуг) дополнительного образования. стоимостные группы </a:t>
            </a:r>
          </a:p>
          <a:p>
            <a:pPr algn="just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Установлен порядок (методика) расчета нормативных затрат на содержание муниципального имущества</a:t>
            </a:r>
          </a:p>
          <a:p>
            <a:pPr algn="just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Утверждена стоимость услуг (определен норматив затрат) </a:t>
            </a:r>
          </a:p>
          <a:p>
            <a:pPr algn="just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Производится корректировка МЗ в соответствии с объемом оказанных услуг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260648"/>
            <a:ext cx="6984776" cy="99377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457200" eaLnBrk="1" hangingPunct="1">
              <a:spcAft>
                <a:spcPts val="3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Регулирующие нормативные правовые акты НПФ на уровне муниципалитета</a:t>
            </a:r>
          </a:p>
        </p:txBody>
      </p:sp>
      <p:pic>
        <p:nvPicPr>
          <p:cNvPr id="6148" name="Picture 4" descr="http://www.ua.all.biz/img/ua/info_block/19051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14" y="3573016"/>
            <a:ext cx="188595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shaberdino.3dn.ru/_si/0/42527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2524"/>
            <a:ext cx="2139578" cy="152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s49novouralsk.edusite.ru/images/knop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7749">
            <a:off x="2139578" y="908720"/>
            <a:ext cx="825642" cy="82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s49novouralsk.edusite.ru/images/knop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371">
            <a:off x="8221549" y="909577"/>
            <a:ext cx="866337" cy="8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808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188913"/>
            <a:ext cx="8229600" cy="863600"/>
          </a:xfrm>
        </p:spPr>
        <p:txBody>
          <a:bodyPr/>
          <a:lstStyle/>
          <a:p>
            <a:endParaRPr lang="ru-RU" sz="2800" b="1" smtClean="0">
              <a:solidFill>
                <a:schemeClr val="accent2"/>
              </a:solidFill>
            </a:endParaRPr>
          </a:p>
        </p:txBody>
      </p:sp>
      <p:pic>
        <p:nvPicPr>
          <p:cNvPr id="7177" name="Picture 9" descr="C:\Documents and Settings\zjulganova_oa\Рабочий стол\31960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62826"/>
            <a:ext cx="6696744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Прямоугольник 23"/>
          <p:cNvSpPr>
            <a:spLocks noChangeArrowheads="1"/>
          </p:cNvSpPr>
          <p:nvPr/>
        </p:nvSpPr>
        <p:spPr bwMode="auto">
          <a:xfrm>
            <a:off x="1295400" y="3294063"/>
            <a:ext cx="27130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89000" eaLnBrk="0" hangingPunct="0">
              <a:lnSpc>
                <a:spcPct val="90000"/>
              </a:lnSpc>
              <a:spcAft>
                <a:spcPct val="35000"/>
              </a:spcAft>
            </a:pPr>
            <a:r>
              <a:rPr lang="ru-RU" sz="1400" b="1">
                <a:solidFill>
                  <a:schemeClr val="bg1"/>
                </a:solidFill>
                <a:ea typeface="ＭＳ Ｐゴシック"/>
                <a:cs typeface="ＭＳ Ｐゴシック"/>
              </a:rPr>
              <a:t>Специальная подготовка в вузах, отсутствие стимулов</a:t>
            </a:r>
          </a:p>
        </p:txBody>
      </p:sp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468313" y="1341438"/>
            <a:ext cx="808513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defTabSz="457200" eaLnBrk="0" hangingPunct="0">
              <a:lnSpc>
                <a:spcPct val="140000"/>
              </a:lnSpc>
              <a:buFont typeface="Symbol" pitchFamily="18" charset="2"/>
              <a:buChar char=""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вариативности дополнительных общеобразовательных программ, повышение их качества,  поддержка выбора семей;</a:t>
            </a:r>
          </a:p>
          <a:p>
            <a:pPr marL="342900" indent="-342900" algn="just" defTabSz="457200" eaLnBrk="0" hangingPunct="0">
              <a:lnSpc>
                <a:spcPct val="140000"/>
              </a:lnSpc>
              <a:buFont typeface="Symbol" pitchFamily="18" charset="2"/>
              <a:buChar char=""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конкуренции между поставщиками и увеличение числа поставщиков;</a:t>
            </a:r>
          </a:p>
          <a:p>
            <a:pPr marL="342900" indent="-342900" algn="just" defTabSz="457200" eaLnBrk="0" hangingPunct="0">
              <a:lnSpc>
                <a:spcPct val="140000"/>
              </a:lnSpc>
              <a:buFont typeface="Symbol" pitchFamily="18" charset="2"/>
              <a:buChar char=""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обеспечение прозрачности расходования бюджетных средств;</a:t>
            </a:r>
          </a:p>
          <a:p>
            <a:pPr marL="342900" indent="-342900" algn="just" defTabSz="457200" eaLnBrk="0" hangingPunct="0">
              <a:lnSpc>
                <a:spcPct val="140000"/>
              </a:lnSpc>
              <a:buFont typeface="Symbol" pitchFamily="18" charset="2"/>
              <a:buChar char=""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уровня учебной мобильности;</a:t>
            </a:r>
          </a:p>
          <a:p>
            <a:pPr marL="342900" indent="-342900" algn="just" defTabSz="457200" eaLnBrk="0" hangingPunct="0">
              <a:lnSpc>
                <a:spcPct val="140000"/>
              </a:lnSpc>
              <a:buFont typeface="Symbol" pitchFamily="18" charset="2"/>
              <a:buChar char=""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реального охвата детей дополнительным образованием.</a:t>
            </a:r>
          </a:p>
        </p:txBody>
      </p:sp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460375" y="5013325"/>
            <a:ext cx="8399463" cy="157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457200" eaLnBrk="0" hangingPunct="0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разработке модели ПФ и ее внедрении необходимо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обеспечить:</a:t>
            </a:r>
          </a:p>
          <a:p>
            <a:pPr algn="just" defTabSz="457200" eaLnBrk="0" hangingPunct="0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Персональную закрепленность средств к потребителю; </a:t>
            </a:r>
          </a:p>
          <a:p>
            <a:pPr defTabSz="457200" eaLnBrk="0" hangingPunct="0">
              <a:lnSpc>
                <a:spcPct val="115000"/>
              </a:lnSpc>
              <a:spcAft>
                <a:spcPts val="1000"/>
              </a:spcAft>
              <a:buFont typeface="Calibri" pitchFamily="34" charset="0"/>
              <a:buAutoNum type="arabicPeriod"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Целевой характер использования средств потребителем;</a:t>
            </a:r>
          </a:p>
          <a:p>
            <a:pPr defTabSz="457200" eaLnBrk="0" hangingPunct="0">
              <a:lnSpc>
                <a:spcPct val="115000"/>
              </a:lnSpc>
              <a:spcAft>
                <a:spcPts val="1000"/>
              </a:spcAft>
              <a:buFont typeface="Calibri" pitchFamily="34" charset="0"/>
              <a:buAutoNum type="arabicPeriod"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Ведение реестра поставщиков образовательных услуг.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5" y="188913"/>
            <a:ext cx="7344816" cy="647799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defTabSz="457200" eaLnBrk="1" hangingPunct="1">
              <a:spcAft>
                <a:spcPts val="3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Цели внедрения системы персонифицированного финансирования:</a:t>
            </a:r>
          </a:p>
        </p:txBody>
      </p:sp>
      <p:sp>
        <p:nvSpPr>
          <p:cNvPr id="2" name="AutoShape 2" descr="https://ecaminc.com/images/stories/general/methodolog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ecaminc.com/images/stories/general/methodology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ecaminc.com/images/stories/general/methodology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ecaminc.com/images/stories/general/methodolog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872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188913"/>
            <a:ext cx="8229600" cy="863600"/>
          </a:xfrm>
        </p:spPr>
        <p:txBody>
          <a:bodyPr/>
          <a:lstStyle/>
          <a:p>
            <a:endParaRPr lang="ru-RU" sz="3200" b="1" smtClean="0">
              <a:solidFill>
                <a:schemeClr val="accent2"/>
              </a:solidFill>
            </a:endParaRPr>
          </a:p>
        </p:txBody>
      </p:sp>
      <p:pic>
        <p:nvPicPr>
          <p:cNvPr id="8194" name="Picture 2" descr="http://www.brainypro.com/wordpress/wp-content/uploads/2014/05/Lab-workfl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4784"/>
            <a:ext cx="4029913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2411760" y="1341438"/>
            <a:ext cx="6408712" cy="51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defTabSz="457200" eaLnBrk="0" hangingPunct="0">
              <a:lnSpc>
                <a:spcPct val="140000"/>
              </a:lnSpc>
              <a:buFont typeface="Symbol" pitchFamily="18" charset="2"/>
              <a:buChar char="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категория детей, которые получают сертификаты на дополнительные образовательные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услуги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 defTabSz="457200" eaLnBrk="0" hangingPunct="0">
              <a:lnSpc>
                <a:spcPct val="140000"/>
              </a:lnSpc>
              <a:buFont typeface="Symbol" pitchFamily="18" charset="2"/>
              <a:buChar char="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требования к негосударственным (немуниципальным) поставщикам услуг дополнительного образования детей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indent="-342900" algn="just" defTabSz="457200" eaLnBrk="0" hangingPunct="0">
              <a:lnSpc>
                <a:spcPct val="140000"/>
              </a:lnSpc>
              <a:buFont typeface="Symbol" pitchFamily="18" charset="2"/>
              <a:buChar char="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условия включения потребителей в систему персонифицированного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финансирования;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457200" eaLnBrk="0" hangingPunct="0">
              <a:lnSpc>
                <a:spcPct val="140000"/>
              </a:lnSpc>
              <a:buFont typeface="Symbol" pitchFamily="18" charset="2"/>
              <a:buChar char="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подход к определению объема обеспечения сертификатов дополнительного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образования;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457200" eaLnBrk="0" hangingPunct="0">
              <a:lnSpc>
                <a:spcPct val="140000"/>
              </a:lnSpc>
              <a:buFont typeface="Symbol" pitchFamily="18" charset="2"/>
              <a:buChar char="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периодичность осуществления оплаты сертифицированных услуг дополнительного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образования;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457200" eaLnBrk="0" hangingPunct="0">
              <a:lnSpc>
                <a:spcPct val="140000"/>
              </a:lnSpc>
              <a:buFont typeface="Symbol" pitchFamily="18" charset="2"/>
              <a:buChar char="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срок действия сертификата дополнительного образования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7624" y="188640"/>
            <a:ext cx="7056784" cy="100806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457200" eaLnBrk="1" hangingPunct="1">
              <a:spcAft>
                <a:spcPts val="3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Параметры модели персонифицированного финансирования:</a:t>
            </a:r>
          </a:p>
        </p:txBody>
      </p:sp>
    </p:spTree>
    <p:extLst>
      <p:ext uri="{BB962C8B-B14F-4D97-AF65-F5344CB8AC3E}">
        <p14:creationId xmlns:p14="http://schemas.microsoft.com/office/powerpoint/2010/main" val="2669863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3"/>
          <p:cNvSpPr txBox="1">
            <a:spLocks noChangeArrowheads="1"/>
          </p:cNvSpPr>
          <p:nvPr/>
        </p:nvSpPr>
        <p:spPr bwMode="auto">
          <a:xfrm>
            <a:off x="1043608" y="198438"/>
            <a:ext cx="71287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eaLnBrk="0" hangingPunct="0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Особенности  финансового обеспечения в рамках ПФ для муниципальных и частных организаций – поставщиков услуги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06363" y="1290638"/>
            <a:ext cx="8788400" cy="563562"/>
          </a:xfrm>
          <a:prstGeom prst="rect">
            <a:avLst/>
          </a:prstGeom>
          <a:solidFill>
            <a:srgbClr val="2EC6EA"/>
          </a:solidFill>
          <a:ln w="9525" algn="ctr">
            <a:solidFill>
              <a:srgbClr val="46AAC5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eaLnBrk="0" hangingPunct="0">
              <a:defRPr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Заключение договора на получение услуги по дополнительному образованию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06363" y="1925638"/>
            <a:ext cx="4394200" cy="53498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hangingPunct="0"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организация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4675188" y="1935163"/>
            <a:ext cx="4164012" cy="4794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hangingPunct="0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Частная образования организация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106363" y="2579688"/>
            <a:ext cx="4360862" cy="8540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hangingPunct="0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соглашения на предоставление субсидий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задание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оказанию услуг по дополнительному образованию детей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4675188" y="2570163"/>
            <a:ext cx="4259262" cy="114686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hangingPunct="0">
              <a:defRPr/>
            </a:pP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Заключение соглашения с частной организацией на возмещение затрат (в соответствии со ст. 78 БК) 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106363" y="3602038"/>
            <a:ext cx="4360862" cy="5810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hangingPunct="0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субсидий на исполнение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4665663" y="3892550"/>
            <a:ext cx="4260850" cy="15526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hangingPunct="0">
              <a:defRPr/>
            </a:pP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Отчет об использовании детьми услуг по дополнительному образованию, например, через электронную систему «Контингент», электронный дневник, журнал, портал «Навигатор дополнительного образования»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06363" y="4365625"/>
            <a:ext cx="4394200" cy="12954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hangingPunct="0">
              <a:defRPr/>
            </a:pP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Отчет об использовании детьми услуг по дополнительному образованию, например, через электронную систему «Контингент», электронный дневник, журнал, портал «Навигатор дополнительного образования»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06363" y="5774531"/>
            <a:ext cx="4437062" cy="7508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hangingPunct="0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по оказанию услуг по дополнительному образованию детей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4675188" y="5774530"/>
            <a:ext cx="4259262" cy="75081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hangingPunct="0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субсидий на возмещение затрат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595813" y="1935163"/>
            <a:ext cx="0" cy="4495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166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/>
          </p:nvPr>
        </p:nvSpPr>
        <p:spPr>
          <a:xfrm>
            <a:off x="971600" y="115888"/>
            <a:ext cx="7272808" cy="77787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Навигатор дополнительного образования Пермского края</a:t>
            </a:r>
          </a:p>
        </p:txBody>
      </p:sp>
      <p:pic>
        <p:nvPicPr>
          <p:cNvPr id="9218" name="Picture 2" descr="http://free-illustrations-ls01.gatag.net/images/lgi01a2014080405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Rectangle 3"/>
          <p:cNvSpPr>
            <a:spLocks noGrp="1"/>
          </p:cNvSpPr>
          <p:nvPr>
            <p:ph type="body" idx="1"/>
          </p:nvPr>
        </p:nvSpPr>
        <p:spPr>
          <a:xfrm>
            <a:off x="251520" y="1268760"/>
            <a:ext cx="8517830" cy="5328890"/>
          </a:xfrm>
        </p:spPr>
        <p:txBody>
          <a:bodyPr>
            <a:normAutofit/>
          </a:bodyPr>
          <a:lstStyle/>
          <a:p>
            <a:pPr marL="609600" indent="-609600" algn="just">
              <a:lnSpc>
                <a:spcPct val="80000"/>
              </a:lnSpc>
              <a:buFont typeface="Arial" charset="0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Страничка каждого учреждения (связь с сайтом учреждения);</a:t>
            </a:r>
          </a:p>
          <a:p>
            <a:pPr marL="609600" indent="-609600" algn="just">
              <a:lnSpc>
                <a:spcPct val="80000"/>
              </a:lnSpc>
              <a:buFont typeface="Arial" charset="0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Электронная запись на ДОП и мероприятия для родителей с фильтрами (по количеству услуг, прекращению набора, возрасту) с уведомлением учреждения о записи, с уведомлением потребителя об одобрении записи (формируются списки детей);</a:t>
            </a:r>
          </a:p>
          <a:p>
            <a:pPr marL="609600" indent="-609600" algn="just">
              <a:lnSpc>
                <a:spcPct val="80000"/>
              </a:lnSpc>
              <a:buFont typeface="Arial" charset="0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Оценка качества (возможность оставить отзыв о программе, мероприятии);</a:t>
            </a:r>
          </a:p>
          <a:p>
            <a:pPr marL="609600" indent="-609600" algn="just">
              <a:lnSpc>
                <a:spcPct val="80000"/>
              </a:lnSpc>
              <a:buFont typeface="Arial" charset="0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Возможность иметь личный кабинет для каждого ребенка, где фиксируются его программы, мероприятия, достижения;</a:t>
            </a:r>
          </a:p>
          <a:p>
            <a:pPr marL="609600" indent="-609600" algn="just">
              <a:lnSpc>
                <a:spcPct val="80000"/>
              </a:lnSpc>
              <a:buFont typeface="Arial" charset="0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Мобильное приложение (мобильная версия сайта);</a:t>
            </a:r>
          </a:p>
          <a:p>
            <a:pPr marL="609600" indent="-609600" algn="just">
              <a:lnSpc>
                <a:spcPct val="80000"/>
              </a:lnSpc>
              <a:buFont typeface="Arial" charset="0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Система поиска сетевых партнеров, через модуль объявлений;</a:t>
            </a:r>
          </a:p>
          <a:p>
            <a:pPr marL="609600" indent="-609600" algn="just">
              <a:lnSpc>
                <a:spcPct val="80000"/>
              </a:lnSpc>
              <a:buFont typeface="Arial" charset="0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отчетов;</a:t>
            </a:r>
          </a:p>
          <a:p>
            <a:pPr marL="609600" indent="-609600" algn="just">
              <a:lnSpc>
                <a:spcPct val="80000"/>
              </a:lnSpc>
              <a:buFont typeface="Arial" charset="0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Учет всех детей, занятых в ДО,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учет детей, занимающихся по сертификату;</a:t>
            </a:r>
          </a:p>
          <a:p>
            <a:pPr marL="609600" indent="-609600" algn="just">
              <a:lnSpc>
                <a:spcPct val="80000"/>
              </a:lnSpc>
              <a:buFont typeface="Arial" charset="0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Реестр поставщиков,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реестр поставщиков, предоставляющих услуги по сертификату4</a:t>
            </a:r>
          </a:p>
          <a:p>
            <a:pPr marL="609600" indent="-609600" algn="just">
              <a:lnSpc>
                <a:spcPct val="80000"/>
              </a:lnSpc>
              <a:buFont typeface="Arial" charset="0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Связь с сайтами МРЦ,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ПК, ИРО ПК, единый банк программ повышения квалификации,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do.permedu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 … </a:t>
            </a:r>
          </a:p>
        </p:txBody>
      </p:sp>
      <p:pic>
        <p:nvPicPr>
          <p:cNvPr id="5" name="Picture 6" descr="http://s49novouralsk.edusite.ru/images/knop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8" y="494674"/>
            <a:ext cx="972108" cy="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s49novouralsk.edusite.ru/images/knop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4646">
            <a:off x="7497583" y="332656"/>
            <a:ext cx="972108" cy="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518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Независимая  оценка качества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дополнительного образования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10242" name="Picture 2" descr="http://www.otechestvo-ufa.ru/wp-content/uploads/2017/05/09609695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5"/>
          <a:stretch/>
        </p:blipFill>
        <p:spPr bwMode="auto">
          <a:xfrm>
            <a:off x="0" y="3643858"/>
            <a:ext cx="5358070" cy="319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483768" y="1600201"/>
            <a:ext cx="6480720" cy="2260848"/>
          </a:xfr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создание и организация деятельности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экспертного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сообщества;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критериальных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основ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независимой экспертизы качества дополнительного образования,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примерных направлений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для разработки показателей качества и эффективности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деятельности;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апробация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механизмов проведения экспертных мероприятий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6" name="Picture 6" descr="http://s49novouralsk.edusite.ru/images/knop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012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/>
          <p:nvPr/>
        </p:nvGrpSpPr>
        <p:grpSpPr>
          <a:xfrm>
            <a:off x="107504" y="116632"/>
            <a:ext cx="9036496" cy="593880"/>
            <a:chOff x="107504" y="116632"/>
            <a:chExt cx="9036496" cy="593880"/>
          </a:xfrm>
        </p:grpSpPr>
        <p:sp>
          <p:nvSpPr>
            <p:cNvPr id="12" name="TextBox 11"/>
            <p:cNvSpPr txBox="1"/>
            <p:nvPr/>
          </p:nvSpPr>
          <p:spPr>
            <a:xfrm>
              <a:off x="827584" y="116632"/>
              <a:ext cx="83164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C0000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Региональный модельный центр дополнительного образования детей Пермского края. </a:t>
              </a:r>
              <a:r>
                <a:rPr lang="en-US" sz="1600" b="1" dirty="0" smtClean="0">
                  <a:solidFill>
                    <a:srgbClr val="C0000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 </a:t>
              </a:r>
            </a:p>
            <a:p>
              <a:r>
                <a:rPr lang="en-US" sz="1600" b="1" dirty="0" smtClean="0"/>
                <a:t>E-mail: dodpk@iro.perm.ru; </a:t>
              </a:r>
              <a:r>
                <a:rPr lang="ru-RU" sz="1600" b="1" dirty="0" smtClean="0"/>
                <a:t>телефон: (342) 236-79-81; сайт:</a:t>
              </a:r>
              <a:r>
                <a:rPr lang="en-US" sz="1600" b="1" dirty="0" smtClean="0"/>
                <a:t> </a:t>
              </a:r>
              <a:r>
                <a:rPr lang="en-US" sz="1600" b="1" dirty="0" smtClean="0">
                  <a:hlinkClick r:id="rId2"/>
                </a:rPr>
                <a:t>http://iro.perm.ru/rmcdodpk.html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</a:t>
              </a:r>
              <a:endParaRPr lang="ru-RU" sz="1600" b="1" dirty="0" smtClean="0">
                <a:solidFill>
                  <a:srgbClr val="FF0000"/>
                </a:solidFill>
              </a:endParaRPr>
            </a:p>
          </p:txBody>
        </p:sp>
        <p:pic>
          <p:nvPicPr>
            <p:cNvPr id="13" name="Picture 6" descr="http://alpunion.ru/pic/karta%20permi.gif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7504" y="116632"/>
              <a:ext cx="432048" cy="593880"/>
            </a:xfrm>
            <a:prstGeom prst="rect">
              <a:avLst/>
            </a:prstGeom>
            <a:noFill/>
          </p:spPr>
        </p:pic>
        <p:cxnSp>
          <p:nvCxnSpPr>
            <p:cNvPr id="14" name="Прямая соединительная линия 13"/>
            <p:cNvCxnSpPr/>
            <p:nvPr/>
          </p:nvCxnSpPr>
          <p:spPr>
            <a:xfrm>
              <a:off x="683568" y="116632"/>
              <a:ext cx="0" cy="576064"/>
            </a:xfrm>
            <a:prstGeom prst="line">
              <a:avLst/>
            </a:prstGeom>
            <a:ln w="79375" cmpd="thinThick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79512" y="889843"/>
            <a:ext cx="87129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КОНТАКТЫ ДЛЯ СВЯЗИ: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/>
              <a:t>РМЦ:</a:t>
            </a:r>
          </a:p>
          <a:p>
            <a:pPr algn="ctr"/>
            <a:r>
              <a:rPr lang="en-US" b="1" dirty="0" smtClean="0"/>
              <a:t>E-mail: </a:t>
            </a:r>
            <a:r>
              <a:rPr lang="en-US" b="1" dirty="0" smtClean="0">
                <a:hlinkClick r:id="rId4"/>
              </a:rPr>
              <a:t>dodpk@iro.perm.ru</a:t>
            </a:r>
            <a:endParaRPr lang="en-US" b="1" dirty="0" smtClean="0"/>
          </a:p>
          <a:p>
            <a:pPr algn="ctr"/>
            <a:r>
              <a:rPr lang="ru-RU" b="1" dirty="0" smtClean="0"/>
              <a:t>телефон: (342) 236-79-81</a:t>
            </a:r>
            <a:endParaRPr lang="en-US" b="1" dirty="0" smtClean="0"/>
          </a:p>
          <a:p>
            <a:pPr algn="ctr"/>
            <a:r>
              <a:rPr lang="ru-RU" b="1" dirty="0" smtClean="0"/>
              <a:t>сайт:</a:t>
            </a:r>
            <a:r>
              <a:rPr lang="en-US" b="1" dirty="0" smtClean="0"/>
              <a:t> </a:t>
            </a:r>
            <a:r>
              <a:rPr lang="en-US" b="1" dirty="0" smtClean="0">
                <a:hlinkClick r:id="rId2"/>
              </a:rPr>
              <a:t>http://iro.perm.ru/rmcdodpk.html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pPr marL="177800"/>
            <a:r>
              <a:rPr lang="ru-RU" dirty="0" smtClean="0"/>
              <a:t>Экспертиза программ:</a:t>
            </a:r>
          </a:p>
          <a:p>
            <a:pPr marL="177800"/>
            <a:r>
              <a:rPr lang="ru-RU" b="1" dirty="0" smtClean="0"/>
              <a:t>Элеонора Степановна </a:t>
            </a:r>
            <a:r>
              <a:rPr lang="ru-RU" b="1" dirty="0" err="1" smtClean="0"/>
              <a:t>Копысова</a:t>
            </a:r>
            <a:r>
              <a:rPr lang="ru-RU" b="1" dirty="0" smtClean="0"/>
              <a:t> </a:t>
            </a:r>
            <a:r>
              <a:rPr lang="ru-RU" dirty="0" smtClean="0"/>
              <a:t>– (342) 236-80-60</a:t>
            </a:r>
          </a:p>
          <a:p>
            <a:pPr marL="177800"/>
            <a:r>
              <a:rPr lang="en-US" dirty="0" smtClean="0">
                <a:hlinkClick r:id="rId5"/>
              </a:rPr>
              <a:t>vido@iro.perm.ru</a:t>
            </a:r>
            <a:endParaRPr lang="en-US" dirty="0" smtClean="0"/>
          </a:p>
          <a:p>
            <a:endParaRPr lang="ru-RU" dirty="0" smtClean="0"/>
          </a:p>
          <a:p>
            <a:pPr marL="719138"/>
            <a:r>
              <a:rPr lang="ru-RU" dirty="0" smtClean="0"/>
              <a:t>РМЦ:</a:t>
            </a:r>
          </a:p>
          <a:p>
            <a:pPr marL="719138"/>
            <a:r>
              <a:rPr lang="ru-RU" b="1" dirty="0" smtClean="0"/>
              <a:t>Евгений Николаевич </a:t>
            </a:r>
            <a:r>
              <a:rPr lang="ru-RU" b="1" dirty="0" err="1" smtClean="0"/>
              <a:t>Чащинов</a:t>
            </a:r>
            <a:r>
              <a:rPr lang="ru-RU" b="1" dirty="0" smtClean="0"/>
              <a:t> </a:t>
            </a:r>
            <a:r>
              <a:rPr lang="ru-RU" dirty="0" smtClean="0"/>
              <a:t>– 8-965-563-57-73</a:t>
            </a:r>
          </a:p>
          <a:p>
            <a:pPr marL="719138"/>
            <a:r>
              <a:rPr lang="en-US" dirty="0" smtClean="0">
                <a:hlinkClick r:id="rId6"/>
              </a:rPr>
              <a:t>evgenij-chashchinov@yandex.ru</a:t>
            </a:r>
            <a:endParaRPr lang="en-US" dirty="0" smtClean="0"/>
          </a:p>
          <a:p>
            <a:endParaRPr lang="ru-RU" dirty="0" smtClean="0"/>
          </a:p>
          <a:p>
            <a:pPr marL="1074738"/>
            <a:r>
              <a:rPr lang="ru-RU" dirty="0" smtClean="0"/>
              <a:t>	Персонифицированное финансирование:</a:t>
            </a:r>
          </a:p>
          <a:p>
            <a:pPr marL="1074738"/>
            <a:r>
              <a:rPr lang="ru-RU" b="1" dirty="0" smtClean="0"/>
              <a:t>	Ирина Юрьевна </a:t>
            </a:r>
            <a:r>
              <a:rPr lang="ru-RU" b="1" dirty="0" err="1" smtClean="0"/>
              <a:t>Шурмина</a:t>
            </a:r>
            <a:r>
              <a:rPr lang="ru-RU" b="1" dirty="0" smtClean="0"/>
              <a:t> </a:t>
            </a:r>
            <a:r>
              <a:rPr lang="ru-RU" dirty="0" smtClean="0"/>
              <a:t>– 8-919-47-91-593</a:t>
            </a:r>
          </a:p>
          <a:p>
            <a:pPr marL="1074738"/>
            <a:r>
              <a:rPr lang="ru-RU" dirty="0" smtClean="0"/>
              <a:t>	</a:t>
            </a:r>
            <a:r>
              <a:rPr lang="en-US" dirty="0" smtClean="0">
                <a:hlinkClick r:id="rId7"/>
              </a:rPr>
              <a:t>shurmi63@mail.ru</a:t>
            </a:r>
            <a:r>
              <a:rPr lang="en-US" dirty="0" smtClean="0"/>
              <a:t> </a:t>
            </a:r>
          </a:p>
          <a:p>
            <a:endParaRPr lang="ru-RU" dirty="0" smtClean="0"/>
          </a:p>
          <a:p>
            <a:pPr marL="1795463"/>
            <a:r>
              <a:rPr lang="ru-RU" dirty="0" smtClean="0"/>
              <a:t>		Навигатор дополнительного образования:</a:t>
            </a:r>
            <a:endParaRPr lang="en-US" dirty="0" smtClean="0"/>
          </a:p>
          <a:p>
            <a:pPr marL="1795463"/>
            <a:r>
              <a:rPr lang="ru-RU" b="1" dirty="0" smtClean="0"/>
              <a:t>		Сергей Сергеевич Батманов</a:t>
            </a:r>
            <a:r>
              <a:rPr lang="ru-RU" dirty="0" smtClean="0"/>
              <a:t>– 8-919-454-63-54</a:t>
            </a:r>
          </a:p>
          <a:p>
            <a:pPr marL="1795463"/>
            <a:r>
              <a:rPr lang="ru-RU" dirty="0" smtClean="0"/>
              <a:t>		</a:t>
            </a:r>
            <a:r>
              <a:rPr lang="en-US" dirty="0" smtClean="0">
                <a:hlinkClick r:id="rId8"/>
              </a:rPr>
              <a:t>sergeybatmanov@mail.ru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91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548680"/>
            <a:ext cx="7200918" cy="162198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Об информационных ресурсах развития дополнительного образования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1042416" y="2313432"/>
            <a:ext cx="3419856" cy="349300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://www.elprof03.ru/images/newspost_images/resu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8640960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7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Скругленный прямоугольник 19"/>
          <p:cNvSpPr>
            <a:spLocks noChangeArrowheads="1"/>
          </p:cNvSpPr>
          <p:nvPr/>
        </p:nvSpPr>
        <p:spPr bwMode="auto">
          <a:xfrm>
            <a:off x="212118" y="884297"/>
            <a:ext cx="8745326" cy="418811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ctr" hangingPunct="0"/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на 2017 год</a:t>
            </a:r>
            <a:endParaRPr lang="ru-RU" sz="1600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19"/>
          <p:cNvSpPr>
            <a:spLocks noChangeArrowheads="1"/>
          </p:cNvSpPr>
          <p:nvPr/>
        </p:nvSpPr>
        <p:spPr bwMode="auto">
          <a:xfrm>
            <a:off x="199337" y="1365612"/>
            <a:ext cx="8745326" cy="1780886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just" hangingPunct="0"/>
            <a:r>
              <a:rPr lang="ru-RU" sz="12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«…</a:t>
            </a:r>
          </a:p>
          <a:p>
            <a:pPr marL="171450" indent="-171450" algn="just" hangingPunct="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Реализация приоритетного направления «Доступное дополнительное образование для </a:t>
            </a:r>
            <a:r>
              <a:rPr lang="ru-RU" sz="12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детей»;</a:t>
            </a:r>
          </a:p>
          <a:p>
            <a:pPr marL="171450" indent="-171450" algn="just" hangingPunct="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Повышение доступности дополнительного образования детей: не менее 69% детей в возрасте от 5 до 18 лет охвачено дополнительным образованием, из них 7% детей обучаются по дополнительным общеобразовательным программам технической и естественно-научной направленности, в том числе на базе технопарков «Кванториум»;</a:t>
            </a:r>
          </a:p>
          <a:p>
            <a:pPr marL="171450" indent="-171450" algn="just" hangingPunct="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Реализация концепции развития дополнительного образования детей, развитие кадрового потенциала дополнительного образования детей; введение нормативно-</a:t>
            </a:r>
            <a:r>
              <a:rPr lang="ru-RU" sz="1200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подушевого</a:t>
            </a:r>
            <a:r>
              <a:rPr lang="ru-RU" sz="12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финансирования, персонифицированного финансирования, равного доступа негосударственных учреждений к бюджетным ассигнованиям...»</a:t>
            </a:r>
            <a:endParaRPr lang="ru-RU" sz="12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899593" y="78947"/>
            <a:ext cx="7344815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</a:t>
            </a:r>
            <a:r>
              <a:rPr lang="ru-RU" alt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 доклада министра образования и науки Российской Федерации О.Ю. Васильевой на коллегии Минобрнауки России 3 апреля 2017 г.</a:t>
            </a:r>
            <a:endParaRPr lang="ru-RU" altLang="ru-RU" sz="1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9"/>
          <p:cNvSpPr>
            <a:spLocks noChangeArrowheads="1"/>
          </p:cNvSpPr>
          <p:nvPr/>
        </p:nvSpPr>
        <p:spPr bwMode="auto">
          <a:xfrm>
            <a:off x="199337" y="3684535"/>
            <a:ext cx="8745326" cy="555019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just" hangingPunct="0"/>
            <a:r>
              <a:rPr lang="ru-RU" sz="12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«… Образованием, доступным и качественным, должны быть охвачены дети-инвалиды и дети с ограниченными возможностями здоровья (ОВЗ)...»</a:t>
            </a:r>
            <a:endParaRPr lang="ru-RU" sz="12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9"/>
          <p:cNvSpPr>
            <a:spLocks noChangeArrowheads="1"/>
          </p:cNvSpPr>
          <p:nvPr/>
        </p:nvSpPr>
        <p:spPr bwMode="auto">
          <a:xfrm>
            <a:off x="199337" y="4771808"/>
            <a:ext cx="8745326" cy="1985198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just" hangingPunct="0"/>
            <a:r>
              <a:rPr lang="ru-RU" sz="12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«… У нас три основных направления молодёжной политики</a:t>
            </a:r>
          </a:p>
          <a:p>
            <a:pPr marL="171450" indent="-171450" algn="just" hangingPunct="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Во-первых, воспитание – гражданское, патриотическое и духовно-нравственное.</a:t>
            </a:r>
          </a:p>
          <a:p>
            <a:pPr marL="171450" indent="-171450" algn="just" hangingPunct="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Во-вторых, профориентация. Мы организуем проведение региональных молодёжных форумов, поддерживаем инициативы различных образовательных организаций во взаимодействию с реальным сектором экономики, в том числе в рамках Всероссийского инженерного конкурса.</a:t>
            </a:r>
          </a:p>
          <a:p>
            <a:pPr marL="171450" indent="-171450" algn="just" hangingPunct="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В-третьих, это формирование культуры здорового образа жизни. С целью массового внедрения Всероссийского физкультурно-спортивного комплекса «Готов к труду и обороне» (ГТО). </a:t>
            </a:r>
            <a:r>
              <a:rPr lang="en-US" sz="12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&lt;…&gt; </a:t>
            </a:r>
            <a:r>
              <a:rPr lang="ru-RU" sz="12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Разработаны рекомендации и предложения </a:t>
            </a:r>
            <a:br>
              <a:rPr lang="ru-RU" sz="12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по совершенствованию деятельности в области внедрения и реализации мероприятий ГТО в образовательных организациях субъектов Российской Федерации...»</a:t>
            </a:r>
            <a:endParaRPr lang="ru-RU" sz="12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19"/>
          <p:cNvSpPr>
            <a:spLocks noChangeArrowheads="1"/>
          </p:cNvSpPr>
          <p:nvPr/>
        </p:nvSpPr>
        <p:spPr bwMode="auto">
          <a:xfrm>
            <a:off x="199337" y="3209003"/>
            <a:ext cx="8745326" cy="418811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ctr" hangingPunct="0"/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Забота о детях, оказавшихся в трудной жизненной ситуации</a:t>
            </a:r>
            <a:endParaRPr lang="ru-RU" sz="1600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19"/>
          <p:cNvSpPr>
            <a:spLocks noChangeArrowheads="1"/>
          </p:cNvSpPr>
          <p:nvPr/>
        </p:nvSpPr>
        <p:spPr bwMode="auto">
          <a:xfrm>
            <a:off x="199337" y="4296276"/>
            <a:ext cx="8745326" cy="418811"/>
          </a:xfrm>
          <a:prstGeom prst="roundRect">
            <a:avLst>
              <a:gd name="adj" fmla="val 16667"/>
            </a:avLst>
          </a:prstGeom>
          <a:ln>
            <a:solidFill>
              <a:srgbClr val="4472C4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720" tIns="65520" rIns="108720" bIns="65520" anchor="ctr">
            <a:spAutoFit/>
          </a:bodyPr>
          <a:lstStyle/>
          <a:p>
            <a:pPr algn="ctr" hangingPunct="0"/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Молодёжная политика</a:t>
            </a:r>
            <a:endParaRPr lang="ru-RU" sz="1600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6CEA8-6469-4CC2-9224-32D9AC88986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" r="1061" b="2344"/>
          <a:stretch/>
        </p:blipFill>
        <p:spPr bwMode="auto">
          <a:xfrm>
            <a:off x="0" y="71189"/>
            <a:ext cx="7109916" cy="385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2696" r="13800" b="6094"/>
          <a:stretch/>
        </p:blipFill>
        <p:spPr bwMode="auto">
          <a:xfrm>
            <a:off x="3372495" y="0"/>
            <a:ext cx="5771505" cy="405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3321" r="7320" b="4850"/>
          <a:stretch/>
        </p:blipFill>
        <p:spPr bwMode="auto">
          <a:xfrm>
            <a:off x="-73576" y="1340768"/>
            <a:ext cx="6892141" cy="403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8116" r="7520" b="5969"/>
          <a:stretch>
            <a:fillRect/>
          </a:stretch>
        </p:blipFill>
        <p:spPr bwMode="auto">
          <a:xfrm>
            <a:off x="107504" y="2044347"/>
            <a:ext cx="8366125" cy="469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8C8C8"/>
                    </a:gs>
                    <a:gs pos="100000">
                      <a:schemeClr val="bg2">
                        <a:alpha val="14998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" r="6442" b="3320"/>
          <a:stretch/>
        </p:blipFill>
        <p:spPr bwMode="auto">
          <a:xfrm>
            <a:off x="355117" y="1916832"/>
            <a:ext cx="8788883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74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Ресурсный центр «Воробьёвы горы»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" b="4032"/>
          <a:stretch/>
        </p:blipFill>
        <p:spPr bwMode="auto">
          <a:xfrm>
            <a:off x="23415" y="1052737"/>
            <a:ext cx="9065076" cy="582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66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7776864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Глобальная школьная лаборатория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" b="2821"/>
          <a:stretch/>
        </p:blipFill>
        <p:spPr bwMode="auto">
          <a:xfrm>
            <a:off x="1" y="980728"/>
            <a:ext cx="914400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10738" r="14796" b="3125"/>
          <a:stretch/>
        </p:blipFill>
        <p:spPr bwMode="auto">
          <a:xfrm>
            <a:off x="18902" y="1023094"/>
            <a:ext cx="7336087" cy="581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10547" r="14861" b="3126"/>
          <a:stretch/>
        </p:blipFill>
        <p:spPr bwMode="auto">
          <a:xfrm>
            <a:off x="24581" y="899232"/>
            <a:ext cx="9315451" cy="593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t="10547" r="23133" b="3618"/>
          <a:stretch/>
        </p:blipFill>
        <p:spPr bwMode="auto">
          <a:xfrm>
            <a:off x="24581" y="974999"/>
            <a:ext cx="9119419" cy="576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10484" r="15666" b="3226"/>
          <a:stretch/>
        </p:blipFill>
        <p:spPr bwMode="auto">
          <a:xfrm>
            <a:off x="24581" y="974999"/>
            <a:ext cx="9011915" cy="581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t="5544" r="16562" b="3126"/>
          <a:stretch/>
        </p:blipFill>
        <p:spPr bwMode="auto">
          <a:xfrm>
            <a:off x="29497" y="959539"/>
            <a:ext cx="9114503" cy="581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1593" r="15333" b="3125"/>
          <a:stretch/>
        </p:blipFill>
        <p:spPr bwMode="auto">
          <a:xfrm>
            <a:off x="1" y="967317"/>
            <a:ext cx="9114504" cy="593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75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hlinkClick r:id="rId2"/>
              </a:rPr>
              <a:t>http://www.big-big.ru/854?link_url=http://brainapps.ru/r/3cb547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" r="1270" b="3629"/>
          <a:stretch/>
        </p:blipFill>
        <p:spPr bwMode="auto">
          <a:xfrm>
            <a:off x="1" y="1412776"/>
            <a:ext cx="926702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905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hlinkClick r:id="rId2"/>
              </a:rPr>
              <a:t>http://www.big-big.ru/854?link_url=http://diktory.com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" b="2419"/>
          <a:stretch/>
        </p:blipFill>
        <p:spPr bwMode="auto">
          <a:xfrm>
            <a:off x="-192663" y="1340768"/>
            <a:ext cx="9358912" cy="499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518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hlinkClick r:id="rId2"/>
              </a:rPr>
              <a:t>http://www.big-big.ru/854?link_url=http://edu-station.ru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" r="1384" b="3629"/>
          <a:stretch/>
        </p:blipFill>
        <p:spPr bwMode="auto">
          <a:xfrm>
            <a:off x="-18927" y="1340768"/>
            <a:ext cx="9550918" cy="506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108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hlinkClick r:id="rId2"/>
              </a:rPr>
              <a:t>http://www.big-big.ru/854?link_url=http://cxem.net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" r="1270" b="3024"/>
          <a:stretch/>
        </p:blipFill>
        <p:spPr bwMode="auto">
          <a:xfrm>
            <a:off x="-1" y="1268760"/>
            <a:ext cx="9118659" cy="488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12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344816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Сад детства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Кабинет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 батутом для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гиперактивных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детей</a:t>
            </a:r>
          </a:p>
        </p:txBody>
      </p:sp>
      <p:pic>
        <p:nvPicPr>
          <p:cNvPr id="1026" name="Picture 2" descr="16 инновационных идей из школ, в которых хочется учитьс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19125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29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Нет традиционной расстановки парт и стульев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16 инновационных идей из школ, в которых хочется учитьс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1"/>
            <a:ext cx="619125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6 инновационных идей из школ, в которых хочется учитьс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8" y="2595711"/>
            <a:ext cx="6191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6 инновационных идей из школ, в которых хочется учитьс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09" y="1177701"/>
            <a:ext cx="619125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6 инновационных идей из школ, в которых хочется учитьс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514600"/>
            <a:ext cx="61912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89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16 инновационных идей из школ, в которых хочется учитьс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26882"/>
          <a:stretch/>
        </p:blipFill>
        <p:spPr bwMode="auto">
          <a:xfrm>
            <a:off x="179512" y="1268760"/>
            <a:ext cx="5576887" cy="52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6 инновационных идей из школ, в которых хочется учитьс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38124"/>
            <a:ext cx="6191250" cy="661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1.wp.com/mayak.org.ua/wp-content/uploads/2014/10/Odessa-Hub.jpg?resize=1280%2C8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8793"/>
            <a:ext cx="8532440" cy="568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ovate.ru/files/u32501/russian-library-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48883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b.3ddd.ru/media/tinymce_images/leonovev/af86c72e609098fdc4d6ae7fcf42efc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4"/>
            <a:ext cx="9144000" cy="65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47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230425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приоритетного федерального проекта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Доступное дополнительное образование для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детей», утвержденный протоколом президиума Совета при Президенте Российской Федерации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стратегическому развитию и приоритетным проектам (протокол от 30.11.2016 № 11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t="17414" r="40347" b="17414"/>
          <a:stretch/>
        </p:blipFill>
        <p:spPr bwMode="auto">
          <a:xfrm>
            <a:off x="1835696" y="2564905"/>
            <a:ext cx="4938364" cy="306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5589240"/>
            <a:ext cx="864096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Обеспечение реализации «майских указов» Президента Российской Федерации в части охвата не менее 70 - 75% детей в возрасте от 5 до 18 лет, качественными программами дополнительного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31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274638"/>
            <a:ext cx="7416824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Обеспечение реализации «майских указов» Президента Российской Федерации в части охвата не менее 70 - 75% детей в возрасте от 5 до 18 лет, качественными программами дополнительного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dirty="0"/>
          </a:p>
        </p:txBody>
      </p:sp>
      <p:pic>
        <p:nvPicPr>
          <p:cNvPr id="12290" name="Picture 2" descr="http://img.aws.livestrongcdn.com/ls-1200x630/cme/cme_public_images/www_livestrong_com/photos.demandstudios.com/getty/article/152/111/510158663_X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" y="1646734"/>
            <a:ext cx="534916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garmoniya-detstva.ru/upload/medialibrary/cb3/cb36d3d3cd25741f5f73349dac6054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46734"/>
            <a:ext cx="4283968" cy="275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cdn.static2.rtr-vesti.ru/vh/pictures/o/126/014/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" y="3563726"/>
            <a:ext cx="4392365" cy="329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littlebeetle.net/images/dreamstime_s_87882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39598"/>
            <a:ext cx="5436096" cy="361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0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http://122012.imgbb.ru/user/3_new/36102/1/9e12ce9f5f298e88789eb7e5084721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" y="3404194"/>
            <a:ext cx="521970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Documents and Settings\zjulganova_oa\Рабочий стол\800x1111dsc_01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4" r="1799" b="14290"/>
          <a:stretch/>
        </p:blipFill>
        <p:spPr bwMode="auto">
          <a:xfrm>
            <a:off x="-1" y="-17139"/>
            <a:ext cx="5197773" cy="357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7496" y="5359722"/>
            <a:ext cx="4536504" cy="142617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научиться летать?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photographers.ua/thumbnails/pictures/1350/800x1111dsc_01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8" descr="https://marketium.ru/wp-content/uploads/2015/10/udivitelnoe-tolkovanie-snov-psihologom-vot-k-chemu-snyatsya-eti-veshhi_1679091c5a880faf6fb5e6087eb1b2dc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3" t="6541" r="9269" b="6541"/>
          <a:stretch/>
        </p:blipFill>
        <p:spPr bwMode="auto">
          <a:xfrm>
            <a:off x="5200650" y="1987276"/>
            <a:ext cx="3943350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photographers.ua/thumbnails/pictures/1350/800x1111dsc_014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32312" y="427038"/>
            <a:ext cx="4536504" cy="1426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21014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Открытый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молодежный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университет-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проектный офис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приоритетного проекта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Доступное дополнительное образование для детей»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4" r="1384" b="9475"/>
          <a:stretch/>
        </p:blipFill>
        <p:spPr bwMode="auto">
          <a:xfrm>
            <a:off x="0" y="1484784"/>
            <a:ext cx="9105171" cy="443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E:\!!!\ШУ\Резюме Дмитриев\маты\Бланк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5" y="5915093"/>
            <a:ext cx="8925659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15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71600" y="274638"/>
            <a:ext cx="7128792" cy="92211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Открытый молодежный университет</a:t>
            </a:r>
            <a:endParaRPr lang="ru-RU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43555" r="9661" b="24219"/>
          <a:stretch/>
        </p:blipFill>
        <p:spPr bwMode="auto">
          <a:xfrm>
            <a:off x="-2853" y="4625752"/>
            <a:ext cx="910860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6" t="10887" r="19973" b="12701"/>
          <a:stretch/>
        </p:blipFill>
        <p:spPr bwMode="auto">
          <a:xfrm>
            <a:off x="-2854" y="1052736"/>
            <a:ext cx="9146853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78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898" y="116632"/>
            <a:ext cx="3859102" cy="49686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84584" y="5747389"/>
            <a:ext cx="7772400" cy="9522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«Доступное </a:t>
            </a:r>
            <a:r>
              <a:rPr lang="ru-RU" sz="2000" b="1" dirty="0">
                <a:solidFill>
                  <a:srgbClr val="C00000"/>
                </a:solidFill>
              </a:rPr>
              <a:t>дополнительное образование для </a:t>
            </a:r>
            <a:r>
              <a:rPr lang="ru-RU" sz="2000" b="1" dirty="0" smtClean="0">
                <a:solidFill>
                  <a:srgbClr val="C00000"/>
                </a:solidFill>
              </a:rPr>
              <a:t>детей»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4274" y="5709401"/>
            <a:ext cx="7597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Приоритетный проект </a:t>
            </a:r>
            <a:r>
              <a:rPr lang="ru-RU" sz="20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Пермского </a:t>
            </a:r>
            <a:r>
              <a:rPr 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края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274" y="6299479"/>
            <a:ext cx="3826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Срок реализации: 2017 – 2021 гг.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1" y="595"/>
            <a:ext cx="1084138" cy="170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43508" y="5699344"/>
            <a:ext cx="88569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4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zjulganova_oa\Рабочий стол\639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61" y="1124744"/>
            <a:ext cx="2411760" cy="24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7562458"/>
              </p:ext>
            </p:extLst>
          </p:nvPr>
        </p:nvGraphicFramePr>
        <p:xfrm>
          <a:off x="1770770" y="908720"/>
          <a:ext cx="7285638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8D2AC-15B5-473E-8E0F-5B939F2A3065}" type="slidenum">
              <a:rPr lang="ru-RU" altLang="ru-RU" smtClean="0">
                <a:solidFill>
                  <a:prstClr val="white"/>
                </a:solidFill>
              </a:rPr>
              <a:pPr/>
              <a:t>9</a:t>
            </a:fld>
            <a:endParaRPr lang="ru-RU" altLang="ru-RU" dirty="0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07504" y="546320"/>
            <a:ext cx="8948904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043608" y="512676"/>
            <a:ext cx="8367092" cy="3960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и задачи проекта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www.syl.ru/misc/i/ai/169617/6396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syl.ru/misc/i/ai/169617/63965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www.syl.ru/misc/i/ai/169617/639657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7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ГУ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ГУО</Template>
  <TotalTime>2224</TotalTime>
  <Words>2960</Words>
  <Application>Microsoft Office PowerPoint</Application>
  <PresentationFormat>Экран (4:3)</PresentationFormat>
  <Paragraphs>352</Paragraphs>
  <Slides>51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шаблон ГУО</vt:lpstr>
      <vt:lpstr>совещание руководителей и заместителей директоров (методистов)  учреждений дополнительного образования 28.09.2017 </vt:lpstr>
      <vt:lpstr>Презентация PowerPoint</vt:lpstr>
      <vt:lpstr>Презентация PowerPoint</vt:lpstr>
      <vt:lpstr>Презентация PowerPoint</vt:lpstr>
      <vt:lpstr>Паспорт приоритетного федерального проекта  «Доступное дополнительное образование для  детей», утвержденный протоколом президиума Совета при Президенте Российской Федерации  по стратегическому развитию и приоритетным проектам (протокол от 30.11.2016 № 11)</vt:lpstr>
      <vt:lpstr>Открытый молодежный университет- проектный офис приоритетного проекта  «Доступное дополнительное образование для детей»</vt:lpstr>
      <vt:lpstr>Открытый молодежный университет</vt:lpstr>
      <vt:lpstr>«Доступное дополнительное образование для детей»</vt:lpstr>
      <vt:lpstr>Презентация PowerPoint</vt:lpstr>
      <vt:lpstr>Результаты проекта к 2021 году</vt:lpstr>
      <vt:lpstr>Участники проекта</vt:lpstr>
      <vt:lpstr>Увеличение охвата детей  дополнительным образованием в соответствии с персонифицированным учетом</vt:lpstr>
      <vt:lpstr>Краевой и муниципальные ресурсные центры поддержки технического и естественнонаучного творчества детей (2016-2017 гг.)  </vt:lpstr>
      <vt:lpstr>Мероприятия регионального и всероссийского уровней, направленные на развитие технического творчества детей</vt:lpstr>
      <vt:lpstr>Детский технопарк «Кванториум»</vt:lpstr>
      <vt:lpstr>Этапы, механизмы и план реализации проекта </vt:lpstr>
      <vt:lpstr>Этапы, механизмы и план реализации проекта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ФЦПРО на 2016 – 2020 г.г. (мероприятие 3.2.)</vt:lpstr>
      <vt:lpstr>Презентация PowerPoint</vt:lpstr>
      <vt:lpstr>Планируемые значения целевых показателей проектной линии  (внедрение модели персонифицированного финансирования  в системе дополнительного образования)</vt:lpstr>
      <vt:lpstr>Процесс модернизации подходов к финансированию дополнительного образования </vt:lpstr>
      <vt:lpstr>Регулирующие нормативные правовые акты НПФ на уровне муниципалитета</vt:lpstr>
      <vt:lpstr>Презентация PowerPoint</vt:lpstr>
      <vt:lpstr>Презентация PowerPoint</vt:lpstr>
      <vt:lpstr>Презентация PowerPoint</vt:lpstr>
      <vt:lpstr>Навигатор дополнительного образования Пермского края</vt:lpstr>
      <vt:lpstr>Независимая  оценка качества  дополнительного образования  </vt:lpstr>
      <vt:lpstr>Презентация PowerPoint</vt:lpstr>
      <vt:lpstr>Об информационных ресурсах развития дополнительного образования</vt:lpstr>
      <vt:lpstr>Презентация PowerPoint</vt:lpstr>
      <vt:lpstr>Ресурсный центр «Воробьёвы горы»</vt:lpstr>
      <vt:lpstr>Глобальная школьная лаборатория</vt:lpstr>
      <vt:lpstr>http://www.big-big.ru/854?link_url=http://brainapps.ru/r/3cb547</vt:lpstr>
      <vt:lpstr>http://www.big-big.ru/854?link_url=http://diktory.com</vt:lpstr>
      <vt:lpstr>http://www.big-big.ru/854?link_url=http://edu-station.ru</vt:lpstr>
      <vt:lpstr>http://www.big-big.ru/854?link_url=http://cxem.net</vt:lpstr>
      <vt:lpstr>Сад детства Кабинет с батутом для гиперактивных детей</vt:lpstr>
      <vt:lpstr>Нет традиционной расстановки парт и стульев</vt:lpstr>
      <vt:lpstr>Презентация PowerPoint</vt:lpstr>
      <vt:lpstr>Обеспечение реализации «майских указов» Президента Российской Федерации в части охвата не менее 70 - 75% детей в возрасте от 5 до 18 лет, качественными программами дополнительного образования</vt:lpstr>
      <vt:lpstr>Как научиться летать?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МЕТОДИЧЕСКИЕ РЕКОМЕНДАЦИИ  по организации отдыха и оздоровления детей</dc:title>
  <dc:creator>Зюльганова  Ольга Александровна</dc:creator>
  <cp:lastModifiedBy>Тальвинская Ольга Васильевна</cp:lastModifiedBy>
  <cp:revision>198</cp:revision>
  <cp:lastPrinted>2017-04-20T04:12:39Z</cp:lastPrinted>
  <dcterms:created xsi:type="dcterms:W3CDTF">2013-03-28T09:44:05Z</dcterms:created>
  <dcterms:modified xsi:type="dcterms:W3CDTF">2017-10-09T07:51:40Z</dcterms:modified>
</cp:coreProperties>
</file>